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7" r:id="rId14"/>
    <p:sldId id="269" r:id="rId15"/>
    <p:sldId id="270" r:id="rId16"/>
    <p:sldId id="272" r:id="rId17"/>
    <p:sldId id="271" r:id="rId18"/>
    <p:sldId id="273" r:id="rId19"/>
    <p:sldId id="274" r:id="rId20"/>
    <p:sldId id="276" r:id="rId21"/>
    <p:sldId id="275" r:id="rId22"/>
    <p:sldId id="277" r:id="rId23"/>
    <p:sldId id="284" r:id="rId24"/>
    <p:sldId id="278" r:id="rId25"/>
    <p:sldId id="279" r:id="rId26"/>
    <p:sldId id="280" r:id="rId27"/>
    <p:sldId id="281" r:id="rId28"/>
    <p:sldId id="282" r:id="rId29"/>
    <p:sldId id="283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5297" autoAdjust="0"/>
  </p:normalViewPr>
  <p:slideViewPr>
    <p:cSldViewPr snapToGrid="0">
      <p:cViewPr varScale="1">
        <p:scale>
          <a:sx n="81" d="100"/>
          <a:sy n="81" d="100"/>
        </p:scale>
        <p:origin x="691" y="62"/>
      </p:cViewPr>
      <p:guideLst/>
    </p:cSldViewPr>
  </p:slideViewPr>
  <p:outlineViewPr>
    <p:cViewPr>
      <p:scale>
        <a:sx n="33" d="100"/>
        <a:sy n="33" d="100"/>
      </p:scale>
      <p:origin x="0" y="-20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CD6E4-B223-4B21-B641-F08AA1C132B6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B0ADC-0600-498C-ABE7-5D74E0B458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50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B0ADC-0600-498C-ABE7-5D74E0B458F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71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B0ADC-0600-498C-ABE7-5D74E0B458F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23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AB7F-29C8-4DDB-9E35-C9DBEA378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AC82E-447E-45E9-8479-95533C9E5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7C6CC-366A-4C80-9B03-A27949B0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3/22/2024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5BEC7-A957-4A67-AF62-EA19AE7AF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9501C-F6F8-430D-B132-0EC64F002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5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A234-0F5D-4BBB-BECB-6558697E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E1BA6-0652-4A77-9EBB-A376D1D3E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EA3FC-49B5-46C4-9492-3BDDBF0B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D88CC-2136-4DC6-8EAF-B9E83310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D6819-BAF2-46FB-B15E-2893CB45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9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F931F-D9CA-4C86-8E75-2E165C2F5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00B4D-E338-4500-A496-C63E64E0A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EEB7-CFEC-424B-A0E2-E7F8BC469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8C898-7439-4257-9492-61D90F75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A84-D088-4EBD-B2B0-DF0FFA16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8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8ED7-204F-4265-AE1B-FD77D838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D3F51-AF51-4D3D-A5B3-FCC9D178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4E8C-AA6C-4B8A-A315-1744633D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1308A-CDEF-4A86-BB7E-13ACBB52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82A67-2477-4FAE-A55C-C7B4AEC9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2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10B3-96B0-459B-B116-CD87EA36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F55CF-9CB7-4B9C-A2BD-D394DA06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D4554-05A5-4463-9B63-905589FF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CFCAB-548B-48D3-AB3A-5A113344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9E733-07F9-43EB-9955-8CDE62A8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4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EB30-514C-4C3E-9967-06C66A71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72DA8-E518-457C-A1DE-4936AE1BC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7108-C704-4FBB-8A33-1BCD33E99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2EE98-CEFD-4102-BDCB-4AE31B51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FB1EF-37C6-4801-A7CB-1DC86977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D3B7A-514A-4242-AE4F-FFA198A1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4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5F5D-FBFB-4E13-886F-32B67CC4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8BB4A-9B63-4FD2-A01A-B9EADFF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D7A5-F97B-4160-9B7F-D12C11815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9E7C69-C65F-44DE-8A26-6D442570F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CB7F9-DEF0-4A97-8A2D-3A8887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80772-8361-4852-A8B0-23F5E974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D59A97-D3A0-4AE3-B65C-0A7EC475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13A475-5CFE-47DC-92FB-80661B16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67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817F-DFC1-4E3E-BF59-7143FF16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B12DF-93EC-4687-9A26-746357AB5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A6259-BCCC-4C89-A2F5-34C193F3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8FB84-E8F2-4113-A528-6CAD3331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45E3B-FFDB-4895-82AF-DBAE19A3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E8C14-1894-44C0-A3B6-61A39A95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C5F6C-20DF-4673-B4E7-E4342E0B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8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63C7-DD43-4983-A5C8-2A4CA9F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343D-6036-479A-8916-2ABAF8B2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00CFA-9E04-4FED-BD25-1BEDC1501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31F01-2A48-48D9-B3D5-002DBB3ED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53072-70A7-4DD2-9029-3594398D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BF831-849A-4276-B360-9B0272D8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6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5C38-8E64-4812-BD7D-79896019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98586-DF26-46ED-86FF-CFD0CBA52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7F49C-D3C5-433C-BE46-D272DA82E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B7ED7-E874-4228-B2C8-BD883B13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F6462-83A2-4012-B1D4-760D2079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9DEB6-C4C2-4693-A04C-A397DC1A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6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FB0A1-FDE2-49AF-BA4A-C1911785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27E1B-A4C6-4EB1-A957-625C85E03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14AD4-541B-4C16-AC69-26260D955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C072C-9BFA-47EF-9403-0BB1D0C46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ECB6-D085-40A2-B28C-8C6FFB405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5.xml"/><Relationship Id="rId18" Type="http://schemas.openxmlformats.org/officeDocument/2006/relationships/slide" Target="slide24.xml"/><Relationship Id="rId3" Type="http://schemas.openxmlformats.org/officeDocument/2006/relationships/slide" Target="slide3.xml"/><Relationship Id="rId21" Type="http://schemas.openxmlformats.org/officeDocument/2006/relationships/slide" Target="slide27.xml"/><Relationship Id="rId7" Type="http://schemas.openxmlformats.org/officeDocument/2006/relationships/slide" Target="slide7.xml"/><Relationship Id="rId12" Type="http://schemas.openxmlformats.org/officeDocument/2006/relationships/slide" Target="slide13.xml"/><Relationship Id="rId17" Type="http://schemas.openxmlformats.org/officeDocument/2006/relationships/slide" Target="slide23.xml"/><Relationship Id="rId2" Type="http://schemas.openxmlformats.org/officeDocument/2006/relationships/slide" Target="slide1.xml"/><Relationship Id="rId16" Type="http://schemas.openxmlformats.org/officeDocument/2006/relationships/slide" Target="slide21.xml"/><Relationship Id="rId20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5" Type="http://schemas.openxmlformats.org/officeDocument/2006/relationships/slide" Target="slide19.xml"/><Relationship Id="rId23" Type="http://schemas.openxmlformats.org/officeDocument/2006/relationships/slide" Target="slide29.xml"/><Relationship Id="rId10" Type="http://schemas.openxmlformats.org/officeDocument/2006/relationships/slide" Target="slide10.xml"/><Relationship Id="rId19" Type="http://schemas.openxmlformats.org/officeDocument/2006/relationships/slide" Target="slide25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7.xml"/><Relationship Id="rId22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Placeholder 7" descr="abstract image">
            <a:extLst>
              <a:ext uri="{FF2B5EF4-FFF2-40B4-BE49-F238E27FC236}">
                <a16:creationId xmlns:a16="http://schemas.microsoft.com/office/drawing/2014/main" id="{61F3E21A-5092-44E1-ABD1-2D9993D94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2"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Title 8">
            <a:extLst>
              <a:ext uri="{FF2B5EF4-FFF2-40B4-BE49-F238E27FC236}">
                <a16:creationId xmlns:a16="http://schemas.microsoft.com/office/drawing/2014/main" id="{E50A9DE2-FE34-43F3-BEC5-11CAF60CD912}"/>
              </a:ext>
            </a:extLst>
          </p:cNvPr>
          <p:cNvSpPr txBox="1">
            <a:spLocks/>
          </p:cNvSpPr>
          <p:nvPr/>
        </p:nvSpPr>
        <p:spPr>
          <a:xfrm>
            <a:off x="350834" y="1618963"/>
            <a:ext cx="11490325" cy="2023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ru-RU" sz="4000" dirty="0"/>
              <a:t>Създаване на етикет и опаковка за козметична серия „Omaya“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4ED55B-7668-481E-AA89-BF7E9F821987}"/>
              </a:ext>
            </a:extLst>
          </p:cNvPr>
          <p:cNvSpPr txBox="1"/>
          <p:nvPr/>
        </p:nvSpPr>
        <p:spPr>
          <a:xfrm>
            <a:off x="3004723" y="4800232"/>
            <a:ext cx="618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800" dirty="0"/>
              <a:t>Изготвил: Цветелина Йорданова</a:t>
            </a:r>
            <a:endParaRPr lang="en-GB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16F9D16A-C23A-46F3-BCEA-C1CE79AAE4C0}"/>
              </a:ext>
            </a:extLst>
          </p:cNvPr>
          <p:cNvSpPr txBox="1">
            <a:spLocks/>
          </p:cNvSpPr>
          <p:nvPr/>
        </p:nvSpPr>
        <p:spPr>
          <a:xfrm>
            <a:off x="5218871" y="5494986"/>
            <a:ext cx="1754247" cy="518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spc="300" dirty="0"/>
              <a:t>2</a:t>
            </a:r>
            <a:r>
              <a:rPr lang="bg-BG" sz="1600" spc="300" dirty="0"/>
              <a:t>1</a:t>
            </a:r>
            <a:r>
              <a:rPr lang="en-US" sz="1600" spc="300" dirty="0"/>
              <a:t>.04.XX</a:t>
            </a:r>
            <a:r>
              <a:rPr lang="en-GB" sz="1600" spc="300" dirty="0"/>
              <a:t>II</a:t>
            </a:r>
            <a:endParaRPr lang="en-US" sz="1600" spc="300" dirty="0"/>
          </a:p>
        </p:txBody>
      </p:sp>
    </p:spTree>
    <p:extLst>
      <p:ext uri="{BB962C8B-B14F-4D97-AF65-F5344CB8AC3E}">
        <p14:creationId xmlns:p14="http://schemas.microsoft.com/office/powerpoint/2010/main" val="2927512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bunch, different&#10;&#10;Description automatically generated">
            <a:extLst>
              <a:ext uri="{FF2B5EF4-FFF2-40B4-BE49-F238E27FC236}">
                <a16:creationId xmlns:a16="http://schemas.microsoft.com/office/drawing/2014/main" id="{48F9EBFC-0539-4B0D-8DAA-8199EA50F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715"/>
            <a:ext cx="12192000" cy="731475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66F8E3-D399-4CBD-AF9D-DE409D0E27B5}"/>
              </a:ext>
            </a:extLst>
          </p:cNvPr>
          <p:cNvSpPr/>
          <p:nvPr/>
        </p:nvSpPr>
        <p:spPr>
          <a:xfrm>
            <a:off x="0" y="237392"/>
            <a:ext cx="5715000" cy="5715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Вградена опаковка в реалистично изображение</a:t>
            </a: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35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ttle of perfume next to a box&#10;&#10;Description automatically generated with low confidence">
            <a:extLst>
              <a:ext uri="{FF2B5EF4-FFF2-40B4-BE49-F238E27FC236}">
                <a16:creationId xmlns:a16="http://schemas.microsoft.com/office/drawing/2014/main" id="{D12230DB-427F-4213-9621-95033F3D4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1"/>
          <a:stretch/>
        </p:blipFill>
        <p:spPr>
          <a:xfrm>
            <a:off x="10530050" y="0"/>
            <a:ext cx="1661949" cy="6858000"/>
          </a:xfrm>
          <a:prstGeom prst="rect">
            <a:avLst/>
          </a:prstGeom>
        </p:spPr>
      </p:pic>
      <p:pic>
        <p:nvPicPr>
          <p:cNvPr id="5" name="Picture 4" descr="A bottle of perfume next to a box&#10;&#10;Description automatically generated with low confidence">
            <a:extLst>
              <a:ext uri="{FF2B5EF4-FFF2-40B4-BE49-F238E27FC236}">
                <a16:creationId xmlns:a16="http://schemas.microsoft.com/office/drawing/2014/main" id="{BCAA8ED8-BEBE-4529-8B73-E47213A487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5" b="8975"/>
          <a:stretch/>
        </p:blipFill>
        <p:spPr>
          <a:xfrm>
            <a:off x="-1661929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1D192-3ABA-44A2-A3BD-A3CCB7E6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 err="1">
                <a:latin typeface="Bahnschrift Light SemiCondensed" panose="020B0502040204020203" pitchFamily="34" charset="0"/>
              </a:rPr>
              <a:t>Комбинация</a:t>
            </a:r>
            <a:r>
              <a:rPr lang="bg-BG" sz="2800" dirty="0">
                <a:latin typeface="Bahnschrift Light SemiCondensed" panose="020B0502040204020203" pitchFamily="34" charset="0"/>
              </a:rPr>
              <a:t> </a:t>
            </a:r>
            <a:r>
              <a:rPr lang="en-US" sz="2800" dirty="0" err="1">
                <a:latin typeface="Bahnschrift Light SemiCondensed" panose="020B0502040204020203" pitchFamily="34" charset="0"/>
              </a:rPr>
              <a:t>шишенце</a:t>
            </a:r>
            <a:r>
              <a:rPr lang="en-US" sz="2800" dirty="0">
                <a:latin typeface="Bahnschrift Light SemiCondensed" panose="020B0502040204020203" pitchFamily="34" charset="0"/>
              </a:rPr>
              <a:t> с </a:t>
            </a:r>
            <a:r>
              <a:rPr lang="en-US" sz="2800" dirty="0" err="1">
                <a:latin typeface="Bahnschrift Light SemiCondensed" panose="020B0502040204020203" pitchFamily="34" charset="0"/>
              </a:rPr>
              <a:t>етикет</a:t>
            </a:r>
            <a:r>
              <a:rPr lang="en-US" sz="2800" dirty="0">
                <a:latin typeface="Bahnschrift Light SemiCondensed" panose="020B0502040204020203" pitchFamily="34" charset="0"/>
              </a:rPr>
              <a:t> и </a:t>
            </a:r>
            <a:r>
              <a:rPr lang="en-US" sz="2800" dirty="0" err="1">
                <a:latin typeface="Bahnschrift Light SemiCondensed" panose="020B0502040204020203" pitchFamily="34" charset="0"/>
              </a:rPr>
              <a:t>опаковка</a:t>
            </a:r>
            <a:r>
              <a:rPr lang="en-US" sz="2800" dirty="0">
                <a:latin typeface="Bahnschrift Light SemiCondensed" panose="020B0502040204020203" pitchFamily="34" charset="0"/>
              </a:rPr>
              <a:t>(</a:t>
            </a:r>
            <a:r>
              <a:rPr lang="en-US" sz="2800" dirty="0" err="1">
                <a:latin typeface="Bahnschrift Light SemiCondensed" panose="020B0502040204020203" pitchFamily="34" charset="0"/>
              </a:rPr>
              <a:t>Роза-Предна</a:t>
            </a:r>
            <a:r>
              <a:rPr lang="en-US" sz="2800" dirty="0">
                <a:latin typeface="Bahnschrift Light SemiCondensed" panose="020B0502040204020203" pitchFamily="34" charset="0"/>
              </a:rPr>
              <a:t> </a:t>
            </a:r>
            <a:r>
              <a:rPr lang="en-US" sz="2800" dirty="0" err="1">
                <a:latin typeface="Bahnschrift Light SemiCondensed" panose="020B0502040204020203" pitchFamily="34" charset="0"/>
              </a:rPr>
              <a:t>част-Английски</a:t>
            </a:r>
            <a:r>
              <a:rPr lang="en-US" sz="2800" dirty="0">
                <a:latin typeface="Bahnschrift Light SemiCondensed" panose="020B0502040204020203" pitchFamily="34" charset="0"/>
              </a:rPr>
              <a:t>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81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1840D18-EDD1-4AE6-9BA6-ADDB250E9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76"/>
          <a:stretch/>
        </p:blipFill>
        <p:spPr>
          <a:xfrm>
            <a:off x="0" y="0"/>
            <a:ext cx="2275447" cy="6858000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160ABBC-FFD3-4185-8BD1-0C57CE4E4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58" y="0"/>
            <a:ext cx="10284942" cy="68580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EEADDB0-CADA-4BB0-9FBD-A7A907B8245E}"/>
              </a:ext>
            </a:extLst>
          </p:cNvPr>
          <p:cNvSpPr/>
          <p:nvPr/>
        </p:nvSpPr>
        <p:spPr>
          <a:xfrm>
            <a:off x="0" y="3596054"/>
            <a:ext cx="3752850" cy="32619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Комбинация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шишенце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с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етикет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и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опаковка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(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Роза-Задна</a:t>
            </a:r>
            <a:r>
              <a:rPr lang="bg-BG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част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-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Английски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)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6AB0B6-7813-43F9-BBBD-B74B7CAFE368}"/>
              </a:ext>
            </a:extLst>
          </p:cNvPr>
          <p:cNvSpPr/>
          <p:nvPr/>
        </p:nvSpPr>
        <p:spPr>
          <a:xfrm flipV="1">
            <a:off x="1340826" y="5901397"/>
            <a:ext cx="791309" cy="4571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58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ttle of perfume next to a box&#10;&#10;Description automatically generated with low confidence">
            <a:extLst>
              <a:ext uri="{FF2B5EF4-FFF2-40B4-BE49-F238E27FC236}">
                <a16:creationId xmlns:a16="http://schemas.microsoft.com/office/drawing/2014/main" id="{A1DF23E5-F2C0-4BC8-A113-F0C8E3105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1"/>
          <a:stretch/>
        </p:blipFill>
        <p:spPr>
          <a:xfrm>
            <a:off x="10530050" y="0"/>
            <a:ext cx="1661949" cy="6858000"/>
          </a:xfrm>
          <a:prstGeom prst="rect">
            <a:avLst/>
          </a:prstGeom>
        </p:spPr>
      </p:pic>
      <p:pic>
        <p:nvPicPr>
          <p:cNvPr id="6" name="Picture 5" descr="A bottle of perfume next to a box&#10;&#10;Description automatically generated with low confidence">
            <a:extLst>
              <a:ext uri="{FF2B5EF4-FFF2-40B4-BE49-F238E27FC236}">
                <a16:creationId xmlns:a16="http://schemas.microsoft.com/office/drawing/2014/main" id="{BC5947A1-5E19-4D1A-918C-30638A5E61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5" b="8975"/>
          <a:stretch/>
        </p:blipFill>
        <p:spPr>
          <a:xfrm>
            <a:off x="-163828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DAA27-6DC2-4041-9E27-57146599A281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latin typeface="Bahnschrift Light SemiCondensed" panose="020B0502040204020203" pitchFamily="34" charset="0"/>
                <a:ea typeface="+mj-ea"/>
                <a:cs typeface="+mj-cs"/>
              </a:rPr>
              <a:t>Комбинация</a:t>
            </a:r>
            <a:r>
              <a:rPr lang="en-US" sz="2800" dirty="0">
                <a:latin typeface="Bahnschrift Light SemiCondensed" panose="020B0502040204020203" pitchFamily="34" charset="0"/>
                <a:ea typeface="+mj-ea"/>
                <a:cs typeface="+mj-cs"/>
              </a:rPr>
              <a:t> </a:t>
            </a:r>
            <a:r>
              <a:rPr lang="en-US" sz="2800" dirty="0" err="1">
                <a:latin typeface="Bahnschrift Light SemiCondensed" panose="020B0502040204020203" pitchFamily="34" charset="0"/>
                <a:ea typeface="+mj-ea"/>
                <a:cs typeface="+mj-cs"/>
              </a:rPr>
              <a:t>шишенце</a:t>
            </a:r>
            <a:r>
              <a:rPr lang="en-US" sz="2800" dirty="0">
                <a:latin typeface="Bahnschrift Light SemiCondensed" panose="020B0502040204020203" pitchFamily="34" charset="0"/>
                <a:ea typeface="+mj-ea"/>
                <a:cs typeface="+mj-cs"/>
              </a:rPr>
              <a:t> с </a:t>
            </a:r>
            <a:r>
              <a:rPr lang="en-US" sz="2800" dirty="0" err="1">
                <a:latin typeface="Bahnschrift Light SemiCondensed" panose="020B0502040204020203" pitchFamily="34" charset="0"/>
                <a:ea typeface="+mj-ea"/>
                <a:cs typeface="+mj-cs"/>
              </a:rPr>
              <a:t>етикет</a:t>
            </a:r>
            <a:r>
              <a:rPr lang="en-US" sz="2800" dirty="0">
                <a:latin typeface="Bahnschrift Light SemiCondensed" panose="020B0502040204020203" pitchFamily="34" charset="0"/>
                <a:ea typeface="+mj-ea"/>
                <a:cs typeface="+mj-cs"/>
              </a:rPr>
              <a:t> и </a:t>
            </a:r>
            <a:r>
              <a:rPr lang="en-US" sz="2800" dirty="0" err="1">
                <a:latin typeface="Bahnschrift Light SemiCondensed" panose="020B0502040204020203" pitchFamily="34" charset="0"/>
                <a:ea typeface="+mj-ea"/>
                <a:cs typeface="+mj-cs"/>
              </a:rPr>
              <a:t>опаковка</a:t>
            </a:r>
            <a:r>
              <a:rPr lang="en-US" sz="2800" dirty="0">
                <a:latin typeface="Bahnschrift Light SemiCondensed" panose="020B0502040204020203" pitchFamily="34" charset="0"/>
                <a:ea typeface="+mj-ea"/>
                <a:cs typeface="+mj-cs"/>
              </a:rPr>
              <a:t>(</a:t>
            </a:r>
            <a:r>
              <a:rPr lang="en-US" sz="2800" dirty="0" err="1">
                <a:latin typeface="Bahnschrift Light SemiCondensed" panose="020B0502040204020203" pitchFamily="34" charset="0"/>
                <a:ea typeface="+mj-ea"/>
                <a:cs typeface="+mj-cs"/>
              </a:rPr>
              <a:t>Роза-Предна</a:t>
            </a:r>
            <a:r>
              <a:rPr lang="bg-BG" sz="2800" dirty="0">
                <a:latin typeface="Bahnschrift Light SemiCondensed" panose="020B0502040204020203" pitchFamily="34" charset="0"/>
                <a:ea typeface="+mj-ea"/>
                <a:cs typeface="+mj-cs"/>
              </a:rPr>
              <a:t> част</a:t>
            </a:r>
            <a:r>
              <a:rPr lang="en-US" sz="2800" dirty="0">
                <a:latin typeface="Bahnschrift Light SemiCondensed" panose="020B0502040204020203" pitchFamily="34" charset="0"/>
                <a:ea typeface="+mj-ea"/>
                <a:cs typeface="+mj-cs"/>
              </a:rPr>
              <a:t>-</a:t>
            </a:r>
            <a:r>
              <a:rPr lang="en-US" sz="2800" dirty="0" err="1">
                <a:latin typeface="Bahnschrift Light SemiCondensed" panose="020B0502040204020203" pitchFamily="34" charset="0"/>
                <a:ea typeface="+mj-ea"/>
                <a:cs typeface="+mj-cs"/>
              </a:rPr>
              <a:t>Български</a:t>
            </a:r>
            <a:r>
              <a:rPr lang="en-US" sz="2800" dirty="0">
                <a:latin typeface="Bahnschrift Light SemiCondensed" panose="020B0502040204020203" pitchFamily="34" charset="0"/>
                <a:ea typeface="+mj-ea"/>
                <a:cs typeface="+mj-cs"/>
              </a:rPr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887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24FD1DF-459D-4D34-AA14-7632BD2C2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60" y="1"/>
            <a:ext cx="10284940" cy="6857999"/>
          </a:xfr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1840D18-EDD1-4AE6-9BA6-ADDB250E9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76"/>
          <a:stretch/>
        </p:blipFill>
        <p:spPr>
          <a:xfrm>
            <a:off x="0" y="0"/>
            <a:ext cx="2275447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EEADDB0-CADA-4BB0-9FBD-A7A907B8245E}"/>
              </a:ext>
            </a:extLst>
          </p:cNvPr>
          <p:cNvSpPr/>
          <p:nvPr/>
        </p:nvSpPr>
        <p:spPr>
          <a:xfrm>
            <a:off x="-1" y="3596054"/>
            <a:ext cx="3743325" cy="32619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Комбинация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шишенце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с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етикет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и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опаковка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(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Роза-Задна</a:t>
            </a:r>
            <a:r>
              <a:rPr lang="bg-BG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част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-</a:t>
            </a:r>
            <a:r>
              <a:rPr lang="bg-BG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Български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)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6AB0B6-7813-43F9-BBBD-B74B7CAFE368}"/>
              </a:ext>
            </a:extLst>
          </p:cNvPr>
          <p:cNvSpPr/>
          <p:nvPr/>
        </p:nvSpPr>
        <p:spPr>
          <a:xfrm flipV="1">
            <a:off x="1340826" y="5901397"/>
            <a:ext cx="791309" cy="4571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98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7" descr="A bottle of perfume next to a box&#10;&#10;Description automatically generated with low confidence">
            <a:extLst>
              <a:ext uri="{FF2B5EF4-FFF2-40B4-BE49-F238E27FC236}">
                <a16:creationId xmlns:a16="http://schemas.microsoft.com/office/drawing/2014/main" id="{0F328B37-62D0-4AEC-99F9-3422AD453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1"/>
          <a:stretch/>
        </p:blipFill>
        <p:spPr>
          <a:xfrm>
            <a:off x="8959869" y="-10"/>
            <a:ext cx="1661949" cy="6858000"/>
          </a:xfrm>
          <a:prstGeom prst="rect">
            <a:avLst/>
          </a:prstGeom>
        </p:spPr>
      </p:pic>
      <p:pic>
        <p:nvPicPr>
          <p:cNvPr id="5" name="Content Placeholder 4" descr="A picture containing text, toiletry, indoor&#10;&#10;Description automatically generated">
            <a:extLst>
              <a:ext uri="{FF2B5EF4-FFF2-40B4-BE49-F238E27FC236}">
                <a16:creationId xmlns:a16="http://schemas.microsoft.com/office/drawing/2014/main" id="{08818664-9C38-4EB7-9ECE-E3AB2A30C4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" r="-1" b="-1"/>
          <a:stretch/>
        </p:blipFill>
        <p:spPr>
          <a:xfrm>
            <a:off x="-879211" y="0"/>
            <a:ext cx="9947062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B4C8B-0702-42CF-8834-2A7ABAB2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8588" y="2848888"/>
            <a:ext cx="4203050" cy="1160213"/>
          </a:xfrm>
        </p:spPr>
        <p:txBody>
          <a:bodyPr anchor="b">
            <a:noAutofit/>
          </a:bodyPr>
          <a:lstStyle/>
          <a:p>
            <a:r>
              <a:rPr lang="en-US" sz="2500" dirty="0" err="1">
                <a:latin typeface="Bahnschrift Light SemiCondensed" panose="020B0502040204020203" pitchFamily="34" charset="0"/>
              </a:rPr>
              <a:t>Комбинация</a:t>
            </a:r>
            <a:r>
              <a:rPr lang="en-US" sz="2500" dirty="0">
                <a:latin typeface="Bahnschrift Light SemiCondensed" panose="020B0502040204020203" pitchFamily="34" charset="0"/>
              </a:rPr>
              <a:t> </a:t>
            </a:r>
            <a:r>
              <a:rPr lang="en-US" sz="2500" dirty="0" err="1">
                <a:latin typeface="Bahnschrift Light SemiCondensed" panose="020B0502040204020203" pitchFamily="34" charset="0"/>
              </a:rPr>
              <a:t>шишенце</a:t>
            </a:r>
            <a:r>
              <a:rPr lang="en-US" sz="2500" dirty="0">
                <a:latin typeface="Bahnschrift Light SemiCondensed" panose="020B0502040204020203" pitchFamily="34" charset="0"/>
              </a:rPr>
              <a:t> с </a:t>
            </a:r>
            <a:r>
              <a:rPr lang="en-US" sz="2500" dirty="0" err="1">
                <a:latin typeface="Bahnschrift Light SemiCondensed" panose="020B0502040204020203" pitchFamily="34" charset="0"/>
              </a:rPr>
              <a:t>етикет</a:t>
            </a:r>
            <a:r>
              <a:rPr lang="en-US" sz="2500" dirty="0">
                <a:latin typeface="Bahnschrift Light SemiCondensed" panose="020B0502040204020203" pitchFamily="34" charset="0"/>
              </a:rPr>
              <a:t> и </a:t>
            </a:r>
            <a:r>
              <a:rPr lang="en-US" sz="2500" dirty="0" err="1">
                <a:latin typeface="Bahnschrift Light SemiCondensed" panose="020B0502040204020203" pitchFamily="34" charset="0"/>
              </a:rPr>
              <a:t>опаковка</a:t>
            </a:r>
            <a:r>
              <a:rPr lang="en-US" sz="2500" dirty="0">
                <a:latin typeface="Bahnschrift Light SemiCondensed" panose="020B0502040204020203" pitchFamily="34" charset="0"/>
              </a:rPr>
              <a:t>(</a:t>
            </a:r>
            <a:r>
              <a:rPr lang="bg-BG" sz="2500" dirty="0">
                <a:latin typeface="Bahnschrift Light SemiCondensed" panose="020B0502040204020203" pitchFamily="34" charset="0"/>
              </a:rPr>
              <a:t>Лавандула</a:t>
            </a:r>
            <a:r>
              <a:rPr lang="en-US" sz="2500" dirty="0">
                <a:latin typeface="Bahnschrift Light SemiCondensed" panose="020B0502040204020203" pitchFamily="34" charset="0"/>
              </a:rPr>
              <a:t>-</a:t>
            </a:r>
            <a:r>
              <a:rPr lang="en-US" sz="2500" dirty="0" err="1">
                <a:latin typeface="Bahnschrift Light SemiCondensed" panose="020B0502040204020203" pitchFamily="34" charset="0"/>
              </a:rPr>
              <a:t>Предна</a:t>
            </a:r>
            <a:r>
              <a:rPr lang="en-US" sz="2500" dirty="0">
                <a:latin typeface="Bahnschrift Light SemiCondensed" panose="020B0502040204020203" pitchFamily="34" charset="0"/>
              </a:rPr>
              <a:t> </a:t>
            </a:r>
            <a:r>
              <a:rPr lang="en-US" sz="2500" dirty="0" err="1">
                <a:latin typeface="Bahnschrift Light SemiCondensed" panose="020B0502040204020203" pitchFamily="34" charset="0"/>
              </a:rPr>
              <a:t>част-Английски</a:t>
            </a:r>
            <a:r>
              <a:rPr lang="en-US" sz="2500" dirty="0">
                <a:latin typeface="Bahnschrift Light SemiCondensed" panose="020B0502040204020203" pitchFamily="34" charset="0"/>
              </a:rPr>
              <a:t>)</a:t>
            </a:r>
            <a:endParaRPr lang="en-GB" sz="25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273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7" descr="A bottle of perfume next to a box&#10;&#10;Description automatically generated with low confidence">
            <a:extLst>
              <a:ext uri="{FF2B5EF4-FFF2-40B4-BE49-F238E27FC236}">
                <a16:creationId xmlns:a16="http://schemas.microsoft.com/office/drawing/2014/main" id="{0C6DB3B4-CDB7-43A3-9AA9-2A17DDFB0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1"/>
          <a:stretch/>
        </p:blipFill>
        <p:spPr>
          <a:xfrm>
            <a:off x="8959869" y="18472"/>
            <a:ext cx="1661949" cy="6858000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93758D-F2D5-489E-89E8-B3A99815A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" r="-1" b="-1"/>
          <a:stretch/>
        </p:blipFill>
        <p:spPr>
          <a:xfrm>
            <a:off x="-882648" y="10"/>
            <a:ext cx="9947062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434E2-E4E3-4A5D-9C2B-5087CA8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625" y="2834789"/>
            <a:ext cx="4144975" cy="1188422"/>
          </a:xfrm>
        </p:spPr>
        <p:txBody>
          <a:bodyPr anchor="b">
            <a:normAutofit/>
          </a:bodyPr>
          <a:lstStyle/>
          <a:p>
            <a:r>
              <a:rPr lang="en-US" sz="2500" dirty="0" err="1">
                <a:latin typeface="Bahnschrift Light SemiCondensed" panose="020B0502040204020203" pitchFamily="34" charset="0"/>
              </a:rPr>
              <a:t>Комбинация</a:t>
            </a:r>
            <a:r>
              <a:rPr lang="en-US" sz="2500" dirty="0">
                <a:latin typeface="Bahnschrift Light SemiCondensed" panose="020B0502040204020203" pitchFamily="34" charset="0"/>
              </a:rPr>
              <a:t> </a:t>
            </a:r>
            <a:r>
              <a:rPr lang="en-US" sz="2500" dirty="0" err="1">
                <a:latin typeface="Bahnschrift Light SemiCondensed" panose="020B0502040204020203" pitchFamily="34" charset="0"/>
              </a:rPr>
              <a:t>шишенце</a:t>
            </a:r>
            <a:r>
              <a:rPr lang="en-US" sz="2500" dirty="0">
                <a:latin typeface="Bahnschrift Light SemiCondensed" panose="020B0502040204020203" pitchFamily="34" charset="0"/>
              </a:rPr>
              <a:t> с </a:t>
            </a:r>
            <a:r>
              <a:rPr lang="en-US" sz="2500" dirty="0" err="1">
                <a:latin typeface="Bahnschrift Light SemiCondensed" panose="020B0502040204020203" pitchFamily="34" charset="0"/>
              </a:rPr>
              <a:t>етикет</a:t>
            </a:r>
            <a:r>
              <a:rPr lang="en-US" sz="2500" dirty="0">
                <a:latin typeface="Bahnschrift Light SemiCondensed" panose="020B0502040204020203" pitchFamily="34" charset="0"/>
              </a:rPr>
              <a:t> и </a:t>
            </a:r>
            <a:r>
              <a:rPr lang="en-US" sz="2500" dirty="0" err="1">
                <a:latin typeface="Bahnschrift Light SemiCondensed" panose="020B0502040204020203" pitchFamily="34" charset="0"/>
              </a:rPr>
              <a:t>опаковка</a:t>
            </a:r>
            <a:r>
              <a:rPr lang="en-US" sz="2500" dirty="0">
                <a:latin typeface="Bahnschrift Light SemiCondensed" panose="020B0502040204020203" pitchFamily="34" charset="0"/>
              </a:rPr>
              <a:t>(</a:t>
            </a:r>
            <a:r>
              <a:rPr lang="bg-BG" sz="2500" dirty="0">
                <a:latin typeface="Bahnschrift Light SemiCondensed" panose="020B0502040204020203" pitchFamily="34" charset="0"/>
              </a:rPr>
              <a:t>Лавандула-Задна</a:t>
            </a:r>
            <a:r>
              <a:rPr lang="en-US" sz="2500" dirty="0">
                <a:latin typeface="Bahnschrift Light SemiCondensed" panose="020B0502040204020203" pitchFamily="34" charset="0"/>
              </a:rPr>
              <a:t> </a:t>
            </a:r>
            <a:r>
              <a:rPr lang="en-US" sz="2500" dirty="0" err="1">
                <a:latin typeface="Bahnschrift Light SemiCondensed" panose="020B0502040204020203" pitchFamily="34" charset="0"/>
              </a:rPr>
              <a:t>част-Английски</a:t>
            </a:r>
            <a:r>
              <a:rPr lang="en-US" sz="2500" dirty="0">
                <a:latin typeface="Bahnschrift Light SemiCondensed" panose="020B0502040204020203" pitchFamily="34" charset="0"/>
              </a:rPr>
              <a:t>)</a:t>
            </a:r>
            <a:endParaRPr lang="en-GB" sz="25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3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7" descr="A bottle of perfume next to a box&#10;&#10;Description automatically generated with low confidence">
            <a:extLst>
              <a:ext uri="{FF2B5EF4-FFF2-40B4-BE49-F238E27FC236}">
                <a16:creationId xmlns:a16="http://schemas.microsoft.com/office/drawing/2014/main" id="{FC0A20F5-2B85-4CF2-95FA-C32C09DB7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1"/>
          <a:stretch/>
        </p:blipFill>
        <p:spPr>
          <a:xfrm>
            <a:off x="8930733" y="-492"/>
            <a:ext cx="1661949" cy="6858000"/>
          </a:xfrm>
          <a:prstGeom prst="rect">
            <a:avLst/>
          </a:prstGeom>
        </p:spPr>
      </p:pic>
      <p:pic>
        <p:nvPicPr>
          <p:cNvPr id="5" name="Content Placeholder 4" descr="A bottle of perfume next to a box&#10;&#10;Description automatically generated with low confidence">
            <a:extLst>
              <a:ext uri="{FF2B5EF4-FFF2-40B4-BE49-F238E27FC236}">
                <a16:creationId xmlns:a16="http://schemas.microsoft.com/office/drawing/2014/main" id="{543368A3-77DC-4E32-979B-4B1F9424E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" r="-1" b="-1"/>
          <a:stretch/>
        </p:blipFill>
        <p:spPr>
          <a:xfrm>
            <a:off x="-885805" y="10"/>
            <a:ext cx="9947062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D4943-E512-46A2-9A06-95C1C981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98" y="2907328"/>
            <a:ext cx="3973830" cy="1043343"/>
          </a:xfrm>
        </p:spPr>
        <p:txBody>
          <a:bodyPr anchor="b">
            <a:normAutofit fontScale="90000"/>
          </a:bodyPr>
          <a:lstStyle/>
          <a:p>
            <a:r>
              <a:rPr lang="en-US" sz="2500" dirty="0" err="1">
                <a:latin typeface="Bahnschrift Light SemiCondensed" panose="020B0502040204020203" pitchFamily="34" charset="0"/>
              </a:rPr>
              <a:t>Комбинация</a:t>
            </a:r>
            <a:r>
              <a:rPr lang="en-US" sz="2500" dirty="0">
                <a:latin typeface="Bahnschrift Light SemiCondensed" panose="020B0502040204020203" pitchFamily="34" charset="0"/>
              </a:rPr>
              <a:t> </a:t>
            </a:r>
            <a:r>
              <a:rPr lang="en-US" sz="2500" dirty="0" err="1">
                <a:latin typeface="Bahnschrift Light SemiCondensed" panose="020B0502040204020203" pitchFamily="34" charset="0"/>
              </a:rPr>
              <a:t>шишенце</a:t>
            </a:r>
            <a:r>
              <a:rPr lang="en-US" sz="2500" dirty="0">
                <a:latin typeface="Bahnschrift Light SemiCondensed" panose="020B0502040204020203" pitchFamily="34" charset="0"/>
              </a:rPr>
              <a:t> с </a:t>
            </a:r>
            <a:r>
              <a:rPr lang="en-US" sz="2500" dirty="0" err="1">
                <a:latin typeface="Bahnschrift Light SemiCondensed" panose="020B0502040204020203" pitchFamily="34" charset="0"/>
              </a:rPr>
              <a:t>етикет</a:t>
            </a:r>
            <a:r>
              <a:rPr lang="en-US" sz="2500" dirty="0">
                <a:latin typeface="Bahnschrift Light SemiCondensed" panose="020B0502040204020203" pitchFamily="34" charset="0"/>
              </a:rPr>
              <a:t> и </a:t>
            </a:r>
            <a:r>
              <a:rPr lang="en-US" sz="2500" dirty="0" err="1">
                <a:latin typeface="Bahnschrift Light SemiCondensed" panose="020B0502040204020203" pitchFamily="34" charset="0"/>
              </a:rPr>
              <a:t>опаковка</a:t>
            </a:r>
            <a:r>
              <a:rPr lang="en-US" sz="2500" dirty="0">
                <a:latin typeface="Bahnschrift Light SemiCondensed" panose="020B0502040204020203" pitchFamily="34" charset="0"/>
              </a:rPr>
              <a:t>(</a:t>
            </a:r>
            <a:r>
              <a:rPr lang="bg-BG" sz="2500" dirty="0">
                <a:latin typeface="Bahnschrift Light SemiCondensed" panose="020B0502040204020203" pitchFamily="34" charset="0"/>
              </a:rPr>
              <a:t>Лавандула</a:t>
            </a:r>
            <a:r>
              <a:rPr lang="en-US" sz="2500" dirty="0">
                <a:latin typeface="Bahnschrift Light SemiCondensed" panose="020B0502040204020203" pitchFamily="34" charset="0"/>
              </a:rPr>
              <a:t>-</a:t>
            </a:r>
            <a:r>
              <a:rPr lang="en-US" sz="2500" dirty="0" err="1">
                <a:latin typeface="Bahnschrift Light SemiCondensed" panose="020B0502040204020203" pitchFamily="34" charset="0"/>
              </a:rPr>
              <a:t>Предна</a:t>
            </a:r>
            <a:r>
              <a:rPr lang="en-US" sz="2500" dirty="0">
                <a:latin typeface="Bahnschrift Light SemiCondensed" panose="020B0502040204020203" pitchFamily="34" charset="0"/>
              </a:rPr>
              <a:t> </a:t>
            </a:r>
            <a:r>
              <a:rPr lang="en-US" sz="2500" dirty="0" err="1">
                <a:latin typeface="Bahnschrift Light SemiCondensed" panose="020B0502040204020203" pitchFamily="34" charset="0"/>
              </a:rPr>
              <a:t>част</a:t>
            </a:r>
            <a:r>
              <a:rPr lang="en-US" sz="2500" dirty="0">
                <a:latin typeface="Bahnschrift Light SemiCondensed" panose="020B0502040204020203" pitchFamily="34" charset="0"/>
              </a:rPr>
              <a:t>-</a:t>
            </a:r>
            <a:r>
              <a:rPr lang="bg-BG" sz="2500" dirty="0">
                <a:latin typeface="Bahnschrift Light SemiCondensed" panose="020B0502040204020203" pitchFamily="34" charset="0"/>
              </a:rPr>
              <a:t>Български</a:t>
            </a:r>
            <a:r>
              <a:rPr lang="en-US" sz="2500" dirty="0">
                <a:latin typeface="Bahnschrift Light SemiCondensed" panose="020B0502040204020203" pitchFamily="34" charset="0"/>
              </a:rPr>
              <a:t>)</a:t>
            </a:r>
            <a:endParaRPr lang="en-GB" sz="25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6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7" descr="A bottle of perfume next to a box&#10;&#10;Description automatically generated with low confidence">
            <a:extLst>
              <a:ext uri="{FF2B5EF4-FFF2-40B4-BE49-F238E27FC236}">
                <a16:creationId xmlns:a16="http://schemas.microsoft.com/office/drawing/2014/main" id="{6A445F21-AB69-49ED-ABAD-D5EB01E97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1"/>
          <a:stretch/>
        </p:blipFill>
        <p:spPr>
          <a:xfrm>
            <a:off x="8979324" y="-10"/>
            <a:ext cx="1661949" cy="6858000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846A245-037C-454D-A28A-337DE600A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" r="-1" b="-1"/>
          <a:stretch/>
        </p:blipFill>
        <p:spPr>
          <a:xfrm>
            <a:off x="-876280" y="10"/>
            <a:ext cx="9947062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5E11A-7F3C-4E99-805D-56E45FBF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473" y="2864465"/>
            <a:ext cx="4145280" cy="1129069"/>
          </a:xfrm>
        </p:spPr>
        <p:txBody>
          <a:bodyPr anchor="b">
            <a:normAutofit/>
          </a:bodyPr>
          <a:lstStyle/>
          <a:p>
            <a:r>
              <a:rPr lang="en-US" sz="2500" dirty="0" err="1">
                <a:latin typeface="Bahnschrift Light SemiCondensed" panose="020B0502040204020203" pitchFamily="34" charset="0"/>
              </a:rPr>
              <a:t>Комбинация</a:t>
            </a:r>
            <a:r>
              <a:rPr lang="en-US" sz="2500" dirty="0">
                <a:latin typeface="Bahnschrift Light SemiCondensed" panose="020B0502040204020203" pitchFamily="34" charset="0"/>
              </a:rPr>
              <a:t> </a:t>
            </a:r>
            <a:r>
              <a:rPr lang="en-US" sz="2500" dirty="0" err="1">
                <a:latin typeface="Bahnschrift Light SemiCondensed" panose="020B0502040204020203" pitchFamily="34" charset="0"/>
              </a:rPr>
              <a:t>шишенце</a:t>
            </a:r>
            <a:r>
              <a:rPr lang="en-US" sz="2500" dirty="0">
                <a:latin typeface="Bahnschrift Light SemiCondensed" panose="020B0502040204020203" pitchFamily="34" charset="0"/>
              </a:rPr>
              <a:t> с </a:t>
            </a:r>
            <a:r>
              <a:rPr lang="en-US" sz="2500" dirty="0" err="1">
                <a:latin typeface="Bahnschrift Light SemiCondensed" panose="020B0502040204020203" pitchFamily="34" charset="0"/>
              </a:rPr>
              <a:t>етикет</a:t>
            </a:r>
            <a:r>
              <a:rPr lang="en-US" sz="2500" dirty="0">
                <a:latin typeface="Bahnschrift Light SemiCondensed" panose="020B0502040204020203" pitchFamily="34" charset="0"/>
              </a:rPr>
              <a:t> и </a:t>
            </a:r>
            <a:r>
              <a:rPr lang="en-US" sz="2500" dirty="0" err="1">
                <a:latin typeface="Bahnschrift Light SemiCondensed" panose="020B0502040204020203" pitchFamily="34" charset="0"/>
              </a:rPr>
              <a:t>опаковка</a:t>
            </a:r>
            <a:r>
              <a:rPr lang="en-US" sz="2500" dirty="0">
                <a:latin typeface="Bahnschrift Light SemiCondensed" panose="020B0502040204020203" pitchFamily="34" charset="0"/>
              </a:rPr>
              <a:t>(</a:t>
            </a:r>
            <a:r>
              <a:rPr lang="bg-BG" sz="2500" dirty="0">
                <a:latin typeface="Bahnschrift Light SemiCondensed" panose="020B0502040204020203" pitchFamily="34" charset="0"/>
              </a:rPr>
              <a:t>Лавандула-Задна</a:t>
            </a:r>
            <a:r>
              <a:rPr lang="en-US" sz="2500" dirty="0">
                <a:latin typeface="Bahnschrift Light SemiCondensed" panose="020B0502040204020203" pitchFamily="34" charset="0"/>
              </a:rPr>
              <a:t> </a:t>
            </a:r>
            <a:r>
              <a:rPr lang="en-US" sz="2500" dirty="0" err="1">
                <a:latin typeface="Bahnschrift Light SemiCondensed" panose="020B0502040204020203" pitchFamily="34" charset="0"/>
              </a:rPr>
              <a:t>час</a:t>
            </a:r>
            <a:r>
              <a:rPr lang="bg-BG" sz="2500" dirty="0">
                <a:latin typeface="Bahnschrift Light SemiCondensed" panose="020B0502040204020203" pitchFamily="34" charset="0"/>
              </a:rPr>
              <a:t>т-Български</a:t>
            </a:r>
            <a:r>
              <a:rPr lang="en-US" sz="2500" dirty="0">
                <a:latin typeface="Bahnschrift Light SemiCondensed" panose="020B0502040204020203" pitchFamily="34" charset="0"/>
              </a:rPr>
              <a:t>)</a:t>
            </a:r>
            <a:endParaRPr lang="en-GB" sz="25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05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9F2864C-858A-4B35-A33E-F5992A0FE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-1" b="-1"/>
          <a:stretch/>
        </p:blipFill>
        <p:spPr>
          <a:xfrm>
            <a:off x="2915455" y="-13648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E6AF7-8477-4C5A-B63A-843C364C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1" y="3943350"/>
            <a:ext cx="3290959" cy="10593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Комбинация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шишенце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с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етикет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и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опаковка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(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Шипка-Предна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част-Английски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273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E2036-6D03-44E9-BFCF-89D2293A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bg-BG" dirty="0"/>
              <a:t>Съдържание: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E820A-F42A-4A5B-B7A5-26C9A85E9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781175"/>
            <a:ext cx="11049000" cy="4581525"/>
          </a:xfrm>
        </p:spPr>
        <p:txBody>
          <a:bodyPr numCol="3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bg-BG" sz="2000" dirty="0">
                <a:latin typeface="Bahnschrift Light SemiCondensed" panose="020B0502040204020203" pitchFamily="34" charset="0"/>
                <a:hlinkClick r:id="rId2" action="ppaction://hlinksldjump"/>
              </a:rPr>
              <a:t>Начало</a:t>
            </a:r>
            <a:endParaRPr lang="en-US" sz="2000" dirty="0">
              <a:latin typeface="Bahnschrift Light SemiCondensed" panose="020B0502040204020203" pitchFamily="34" charset="0"/>
              <a:hlinkClick r:id="" action="ppaction://noaction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3" action="ppaction://hlinksldjump"/>
              </a:rPr>
              <a:t>Разгъвка на етикета-Роза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4" action="ppaction://hlinksldjump"/>
              </a:rPr>
              <a:t>Разгъвка на етикета-Лавандула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5" action="ppaction://hlinksldjump"/>
              </a:rPr>
              <a:t>Разгъвка на етикета-Шипка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6" action="ppaction://hlinksldjump"/>
              </a:rPr>
              <a:t>Вграден етикет в реалистично изображение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7" action="ppaction://hlinksldjump"/>
              </a:rPr>
              <a:t>Разгъвка на опаковка-Роза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8" action="ppaction://hlinksldjump"/>
              </a:rPr>
              <a:t>Разгъвка на опаковка-Лавандула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9" action="ppaction://hlinksldjump"/>
              </a:rPr>
              <a:t>Разгъвка на опаковка-Шипка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10" action="ppaction://hlinksldjump"/>
              </a:rPr>
              <a:t>Вградена опаковка в реалистично изображение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11" action="ppaction://hlinksldjump"/>
              </a:rPr>
              <a:t>Комбинация шишенце с етикет и опаковка-Роза(Английски)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12" action="ppaction://hlinksldjump"/>
              </a:rPr>
              <a:t>Комбинация шишенце с етикет и опаковка-Роза(Български)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13" action="ppaction://hlinksldjump"/>
              </a:rPr>
              <a:t>Комбинация шишенце с етикет и опаковка-Лавандула(Английски)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14" action="ppaction://hlinksldjump"/>
              </a:rPr>
              <a:t>Комбинация шишенце с етикет и опаковка-Лавандула(Български)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15" action="ppaction://hlinksldjump"/>
              </a:rPr>
              <a:t>Комбинация шишенце с етикет и опаковка-Шипка(Английски)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16" action="ppaction://hlinksldjump"/>
              </a:rPr>
              <a:t>Комбин</a:t>
            </a:r>
            <a:r>
              <a:rPr lang="bg-BG" sz="2000" dirty="0">
                <a:latin typeface="Bahnschrift Light SemiCondensed" panose="020B0502040204020203" pitchFamily="34" charset="0"/>
                <a:hlinkClick r:id="rId16" action="ppaction://hlinksldjump"/>
              </a:rPr>
              <a:t>ация шишенце с етикет и опаковка</a:t>
            </a:r>
            <a:r>
              <a:rPr lang="ru-RU" sz="2000" dirty="0">
                <a:latin typeface="Bahnschrift Light SemiCondensed" panose="020B0502040204020203" pitchFamily="34" charset="0"/>
                <a:hlinkClick r:id="rId16" action="ppaction://hlinksldjump"/>
              </a:rPr>
              <a:t>-Шипка(Български)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17" action="ppaction://hlinksldjump"/>
              </a:rPr>
              <a:t>Всички продукти от серията</a:t>
            </a:r>
            <a:endParaRPr lang="ru-RU" sz="2000" dirty="0">
              <a:latin typeface="Bahnschrift Light SemiCondensed" panose="020B0502040204020203" pitchFamily="34" charset="0"/>
              <a:hlinkClick r:id="rId18" action="ppaction://hlinksldjump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18" action="ppaction://hlinksldjump"/>
              </a:rPr>
              <a:t>Рекламен билборд на продукта-Роза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19" action="ppaction://hlinksldjump"/>
              </a:rPr>
              <a:t>Рекламен билборд на продукта-Лавандула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20" action="ppaction://hlinksldjump"/>
              </a:rPr>
              <a:t>Рекламен билборд на продукта-Шипка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21" action="ppaction://hlinksldjump"/>
              </a:rPr>
              <a:t>Визуализация на билборда-Роза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22" action="ppaction://hlinksldjump"/>
              </a:rPr>
              <a:t>Визуализация на билборда-Лавандула</a:t>
            </a:r>
            <a:endParaRPr lang="ru-RU" sz="2000" dirty="0">
              <a:latin typeface="Bahnschrift Ligh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Bahnschrift Light SemiCondensed" panose="020B0502040204020203" pitchFamily="34" charset="0"/>
                <a:hlinkClick r:id="rId23" action="ppaction://hlinksldjump"/>
              </a:rPr>
              <a:t>Визуализация на билборда-Шипка</a:t>
            </a:r>
            <a:endParaRPr lang="en-GB" sz="20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8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toiletry&#10;&#10;Description automatically generated">
            <a:extLst>
              <a:ext uri="{FF2B5EF4-FFF2-40B4-BE49-F238E27FC236}">
                <a16:creationId xmlns:a16="http://schemas.microsoft.com/office/drawing/2014/main" id="{AC3BD3A9-FA54-4B61-9B17-874273DE3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-1" b="-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23007-85D5-4A58-97F4-EAFE6380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1" y="3969407"/>
            <a:ext cx="3319534" cy="1053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Комбинация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шишенце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с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етикет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и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опаковка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(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Шипка-Задна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част-Английски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866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indoor, toiletry&#10;&#10;Description automatically generated">
            <a:extLst>
              <a:ext uri="{FF2B5EF4-FFF2-40B4-BE49-F238E27FC236}">
                <a16:creationId xmlns:a16="http://schemas.microsoft.com/office/drawing/2014/main" id="{94122AC3-4E40-4BFD-8032-EE7AAEADA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-1" b="-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C49FA-9E01-40B1-A740-54DE2E52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91" y="3990975"/>
            <a:ext cx="3414784" cy="9968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Комбинация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шишенце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с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етикет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и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опаковка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(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Шипка-Предна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част-Български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416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5D91BB3-B8E7-46E6-972F-7A3B98759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-1" b="-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B2E276-D748-4D71-BD70-B7A1076C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91" y="3943350"/>
            <a:ext cx="3471934" cy="1044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Комбинация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шишенце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с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етикет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и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опаковка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(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Шипка-Задна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част-Български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8826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1191" y="0"/>
            <a:ext cx="6100799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6212" y="43498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oiletry, bunch, several&#10;&#10;Description automatically generated">
            <a:extLst>
              <a:ext uri="{FF2B5EF4-FFF2-40B4-BE49-F238E27FC236}">
                <a16:creationId xmlns:a16="http://schemas.microsoft.com/office/drawing/2014/main" id="{FC5D2F7A-0C41-48D4-A165-0E829848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9" r="-2" b="4616"/>
          <a:stretch/>
        </p:blipFill>
        <p:spPr>
          <a:xfrm>
            <a:off x="653297" y="2104171"/>
            <a:ext cx="10891521" cy="434953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374F5D-E5A1-4760-889D-EA06ACC6A66A}"/>
              </a:ext>
            </a:extLst>
          </p:cNvPr>
          <p:cNvSpPr/>
          <p:nvPr/>
        </p:nvSpPr>
        <p:spPr>
          <a:xfrm>
            <a:off x="6662691" y="693030"/>
            <a:ext cx="3031237" cy="763442"/>
          </a:xfrm>
          <a:prstGeom prst="round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53BF302-98F0-4D60-9896-32FE1067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247" y="813161"/>
            <a:ext cx="2859681" cy="6433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Серия</a:t>
            </a:r>
            <a:r>
              <a:rPr lang="en-US" sz="3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„</a:t>
            </a:r>
            <a:r>
              <a:rPr lang="en-US" sz="3600" dirty="0" err="1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Омая</a:t>
            </a:r>
            <a:r>
              <a:rPr lang="en-US" sz="3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77399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EA074-D12E-4ED4-A5F4-8420C7BFA655}"/>
              </a:ext>
            </a:extLst>
          </p:cNvPr>
          <p:cNvSpPr txBox="1"/>
          <p:nvPr/>
        </p:nvSpPr>
        <p:spPr>
          <a:xfrm>
            <a:off x="1165694" y="5217218"/>
            <a:ext cx="9859618" cy="794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0" i="0" dirty="0" err="1">
                <a:effectLst/>
                <a:latin typeface="Bahnschrift Light SemiCondensed" panose="020B0502040204020203" pitchFamily="34" charset="0"/>
                <a:ea typeface="+mj-ea"/>
                <a:cs typeface="+mj-cs"/>
              </a:rPr>
              <a:t>Рекламен</a:t>
            </a:r>
            <a:r>
              <a:rPr lang="en-US" sz="2000" b="0" i="0" dirty="0">
                <a:effectLst/>
                <a:latin typeface="Bahnschrift Light SemiCondensed" panose="020B0502040204020203" pitchFamily="34" charset="0"/>
                <a:ea typeface="+mj-ea"/>
                <a:cs typeface="+mj-cs"/>
              </a:rPr>
              <a:t> </a:t>
            </a:r>
            <a:r>
              <a:rPr lang="en-US" sz="2000" b="0" i="0" dirty="0" err="1">
                <a:effectLst/>
                <a:latin typeface="Bahnschrift Light SemiCondensed" panose="020B0502040204020203" pitchFamily="34" charset="0"/>
                <a:ea typeface="+mj-ea"/>
                <a:cs typeface="+mj-cs"/>
              </a:rPr>
              <a:t>билборд</a:t>
            </a:r>
            <a:r>
              <a:rPr lang="en-US" sz="2000" b="0" i="0" dirty="0">
                <a:effectLst/>
                <a:latin typeface="Bahnschrift Light SemiCondensed" panose="020B0502040204020203" pitchFamily="34" charset="0"/>
                <a:ea typeface="+mj-ea"/>
                <a:cs typeface="+mj-cs"/>
              </a:rPr>
              <a:t> </a:t>
            </a:r>
            <a:r>
              <a:rPr lang="en-US" sz="2000" b="0" i="0" dirty="0" err="1">
                <a:effectLst/>
                <a:latin typeface="Bahnschrift Light SemiCondensed" panose="020B0502040204020203" pitchFamily="34" charset="0"/>
                <a:ea typeface="+mj-ea"/>
                <a:cs typeface="+mj-cs"/>
              </a:rPr>
              <a:t>на</a:t>
            </a:r>
            <a:r>
              <a:rPr lang="en-US" sz="2000" b="0" i="0" dirty="0">
                <a:effectLst/>
                <a:latin typeface="Bahnschrift Light SemiCondensed" panose="020B0502040204020203" pitchFamily="34" charset="0"/>
                <a:ea typeface="+mj-ea"/>
                <a:cs typeface="+mj-cs"/>
              </a:rPr>
              <a:t> </a:t>
            </a:r>
            <a:r>
              <a:rPr lang="en-US" sz="2000" b="0" i="0" dirty="0" err="1">
                <a:effectLst/>
                <a:latin typeface="Bahnschrift Light SemiCondensed" panose="020B0502040204020203" pitchFamily="34" charset="0"/>
                <a:ea typeface="+mj-ea"/>
                <a:cs typeface="+mj-cs"/>
              </a:rPr>
              <a:t>продукта</a:t>
            </a:r>
            <a:endParaRPr lang="en-US" sz="2000" b="0" i="0" dirty="0">
              <a:effectLst/>
              <a:latin typeface="Bahnschrift Light SemiCondensed" panose="020B0502040204020203" pitchFamily="34" charset="0"/>
              <a:ea typeface="+mj-ea"/>
              <a:cs typeface="+mj-cs"/>
            </a:endParaRPr>
          </a:p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 err="1">
                <a:latin typeface="Bahnschrift Light SemiCondensed" panose="020B0502040204020203" pitchFamily="34" charset="0"/>
                <a:ea typeface="+mj-ea"/>
                <a:cs typeface="+mj-cs"/>
              </a:rPr>
              <a:t>Роза</a:t>
            </a:r>
            <a:endParaRPr lang="en-US" sz="2000" dirty="0">
              <a:latin typeface="Bahnschrift Light SemiCondensed" panose="020B0502040204020203" pitchFamily="34" charset="0"/>
              <a:ea typeface="+mj-ea"/>
              <a:cs typeface="+mj-cs"/>
            </a:endParaRP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6C8F685-440C-4EF0-8C0F-0037E1DDF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6"/>
          <a:stretch/>
        </p:blipFill>
        <p:spPr>
          <a:xfrm>
            <a:off x="2079812" y="805516"/>
            <a:ext cx="8032376" cy="40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62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87F25-AC25-43D5-8DFB-8DC5D5521A3C}"/>
              </a:ext>
            </a:extLst>
          </p:cNvPr>
          <p:cNvSpPr txBox="1"/>
          <p:nvPr/>
        </p:nvSpPr>
        <p:spPr>
          <a:xfrm>
            <a:off x="1165693" y="5366769"/>
            <a:ext cx="9859618" cy="642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Bahnschrift Light SemiCondensed" panose="020B0502040204020203" pitchFamily="34" charset="0"/>
                <a:ea typeface="+mj-ea"/>
                <a:cs typeface="+mj-cs"/>
              </a:rPr>
              <a:t>Рекламен билборд на продукта</a:t>
            </a:r>
          </a:p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Bahnschrift Light SemiCondensed" panose="020B0502040204020203" pitchFamily="34" charset="0"/>
                <a:ea typeface="+mj-ea"/>
                <a:cs typeface="+mj-cs"/>
              </a:rPr>
              <a:t>Лавандула</a:t>
            </a:r>
            <a:endParaRPr lang="en-US" sz="2000" dirty="0">
              <a:latin typeface="Bahnschrift Light SemiCondensed" panose="020B0502040204020203" pitchFamily="34" charset="0"/>
              <a:ea typeface="+mj-ea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 with low confidence">
            <a:extLst>
              <a:ext uri="{FF2B5EF4-FFF2-40B4-BE49-F238E27FC236}">
                <a16:creationId xmlns:a16="http://schemas.microsoft.com/office/drawing/2014/main" id="{A23FEC1C-EE74-4FFF-9F13-B159873C5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" r="6" b="1600"/>
          <a:stretch/>
        </p:blipFill>
        <p:spPr>
          <a:xfrm>
            <a:off x="1918448" y="647757"/>
            <a:ext cx="8354607" cy="43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5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083D9-F66C-42F4-9AAD-7AFB8FCA8082}"/>
              </a:ext>
            </a:extLst>
          </p:cNvPr>
          <p:cNvSpPr txBox="1"/>
          <p:nvPr/>
        </p:nvSpPr>
        <p:spPr>
          <a:xfrm>
            <a:off x="1165693" y="5371587"/>
            <a:ext cx="9859618" cy="642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Bahnschrift Light SemiCondensed" panose="020B0502040204020203" pitchFamily="34" charset="0"/>
                <a:ea typeface="+mj-ea"/>
                <a:cs typeface="+mj-cs"/>
              </a:rPr>
              <a:t>Рекламен билборд на продукта</a:t>
            </a:r>
          </a:p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Bahnschrift Light SemiCondensed" panose="020B0502040204020203" pitchFamily="34" charset="0"/>
                <a:ea typeface="+mj-ea"/>
                <a:cs typeface="+mj-cs"/>
              </a:rPr>
              <a:t>Шипка</a:t>
            </a:r>
            <a:endParaRPr lang="en-US" sz="2000" dirty="0">
              <a:latin typeface="Bahnschrift Light SemiCondensed" panose="020B0502040204020203" pitchFamily="34" charset="0"/>
              <a:ea typeface="+mj-ea"/>
              <a:cs typeface="+mj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02AD7784-D242-433F-93F4-108EEFA06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5757" r="6439" b="3424"/>
          <a:stretch/>
        </p:blipFill>
        <p:spPr>
          <a:xfrm>
            <a:off x="1958886" y="647757"/>
            <a:ext cx="8277225" cy="43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73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22810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AB4FD-A9BA-4105-9D40-448424BF8F7A}"/>
              </a:ext>
            </a:extLst>
          </p:cNvPr>
          <p:cNvSpPr txBox="1"/>
          <p:nvPr/>
        </p:nvSpPr>
        <p:spPr>
          <a:xfrm>
            <a:off x="7748376" y="2981955"/>
            <a:ext cx="3738780" cy="89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latin typeface="Bahnschrift Light SemiCondensed" panose="020B0502040204020203" pitchFamily="34" charset="0"/>
              </a:rPr>
              <a:t>Визуализация</a:t>
            </a:r>
            <a:r>
              <a:rPr lang="en-US" sz="2400" dirty="0">
                <a:latin typeface="Bahnschrift Light SemiCondensed" panose="020B0502040204020203" pitchFamily="34" charset="0"/>
              </a:rPr>
              <a:t> </a:t>
            </a:r>
            <a:r>
              <a:rPr lang="en-US" sz="2400" dirty="0" err="1">
                <a:latin typeface="Bahnschrift Light SemiCondensed" panose="020B0502040204020203" pitchFamily="34" charset="0"/>
              </a:rPr>
              <a:t>на</a:t>
            </a:r>
            <a:r>
              <a:rPr lang="en-US" sz="2400" dirty="0">
                <a:latin typeface="Bahnschrift Light SemiCondensed" panose="020B0502040204020203" pitchFamily="34" charset="0"/>
              </a:rPr>
              <a:t> </a:t>
            </a:r>
            <a:r>
              <a:rPr lang="en-US" sz="2400" dirty="0" err="1">
                <a:latin typeface="Bahnschrift Light SemiCondensed" panose="020B0502040204020203" pitchFamily="34" charset="0"/>
              </a:rPr>
              <a:t>билборда</a:t>
            </a:r>
            <a:endParaRPr lang="en-US" sz="2400" dirty="0">
              <a:latin typeface="Bahnschrift Light SemiCondensed" panose="020B0502040204020203" pitchFamily="34" charset="0"/>
            </a:endParaRPr>
          </a:p>
          <a:p>
            <a:pPr marL="40005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Bahnschrift Light SemiCondensed" panose="020B0502040204020203" pitchFamily="34" charset="0"/>
              </a:rPr>
              <a:t>Роза</a:t>
            </a:r>
            <a:endParaRPr lang="en-US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3C4E058-B16B-41AF-837F-DA4859C07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r="3602"/>
          <a:stretch/>
        </p:blipFill>
        <p:spPr>
          <a:xfrm>
            <a:off x="479278" y="484633"/>
            <a:ext cx="6542215" cy="58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85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F7CA79E-A163-4163-AB20-492E248E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4" b="13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14E7-DBCF-46FB-9608-F903C0B5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582735"/>
            <a:ext cx="11210925" cy="4739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ctr">
              <a:spcAft>
                <a:spcPts val="600"/>
              </a:spcAft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Визуализация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на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билборда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</a:b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Лавандула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48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11BE883-46B4-412C-B6C3-88A2FF74B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62A0B2-596D-4FEC-9FC4-2817C6C46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2" r="4318" b="-1"/>
          <a:stretch/>
        </p:blipFill>
        <p:spPr>
          <a:xfrm>
            <a:off x="644652" y="722376"/>
            <a:ext cx="6263640" cy="5413248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E90591-EC46-4A5E-A198-5A51A93856F4}"/>
              </a:ext>
            </a:extLst>
          </p:cNvPr>
          <p:cNvSpPr txBox="1"/>
          <p:nvPr/>
        </p:nvSpPr>
        <p:spPr>
          <a:xfrm>
            <a:off x="8045664" y="3013501"/>
            <a:ext cx="366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Bahnschrift Light SemiCondensed" panose="020B0502040204020203" pitchFamily="34" charset="0"/>
              </a:rPr>
              <a:t>Визуализация на билборда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bg-BG" sz="2400" dirty="0">
                <a:latin typeface="Bahnschrift Light SemiCondensed" panose="020B0502040204020203" pitchFamily="34" charset="0"/>
              </a:rPr>
              <a:t>Шипка</a:t>
            </a:r>
            <a:endParaRPr lang="en-GB" sz="24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45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C5681A-4D65-4A20-A8B1-F1B6F2D0BCC6}"/>
              </a:ext>
            </a:extLst>
          </p:cNvPr>
          <p:cNvSpPr txBox="1"/>
          <p:nvPr/>
        </p:nvSpPr>
        <p:spPr>
          <a:xfrm>
            <a:off x="423814" y="2844224"/>
            <a:ext cx="16214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Bahnschrift Light SemiCondensed" panose="020B0502040204020203" pitchFamily="34" charset="0"/>
              </a:rPr>
              <a:t>Разгъвка </a:t>
            </a:r>
          </a:p>
          <a:p>
            <a:r>
              <a:rPr lang="bg-BG" sz="2400" dirty="0">
                <a:latin typeface="Bahnschrift Light SemiCondensed" panose="020B0502040204020203" pitchFamily="34" charset="0"/>
              </a:rPr>
              <a:t>на етикета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bg-BG" sz="2000" dirty="0">
                <a:latin typeface="Bahnschrift Light SemiCondensed" panose="020B0502040204020203" pitchFamily="34" charset="0"/>
              </a:rPr>
              <a:t>Роза</a:t>
            </a:r>
            <a:endParaRPr lang="en-GB" sz="2000" dirty="0">
              <a:latin typeface="Bahnschrift Light SemiCondensed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9502FD-DB58-4C7C-80CA-185559740D72}"/>
              </a:ext>
            </a:extLst>
          </p:cNvPr>
          <p:cNvSpPr/>
          <p:nvPr/>
        </p:nvSpPr>
        <p:spPr>
          <a:xfrm>
            <a:off x="2400299" y="0"/>
            <a:ext cx="97917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A8B09111-7CA0-4ADE-92E3-D94B4EC15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36" y="1063870"/>
            <a:ext cx="9081626" cy="51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CC62F834-EBCB-466C-9985-37E44F43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B6AEFB2E-B831-4AD1-B72D-3027EA244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3229" y="1332680"/>
            <a:ext cx="9545542" cy="3585866"/>
          </a:xfrm>
          <a:custGeom>
            <a:avLst/>
            <a:gdLst>
              <a:gd name="connsiteX0" fmla="*/ 0 w 9545542"/>
              <a:gd name="connsiteY0" fmla="*/ 0 h 3585866"/>
              <a:gd name="connsiteX1" fmla="*/ 9545542 w 9545542"/>
              <a:gd name="connsiteY1" fmla="*/ 0 h 3585866"/>
              <a:gd name="connsiteX2" fmla="*/ 9545542 w 9545542"/>
              <a:gd name="connsiteY2" fmla="*/ 3142906 h 3585866"/>
              <a:gd name="connsiteX3" fmla="*/ 9465926 w 9545542"/>
              <a:gd name="connsiteY3" fmla="*/ 3164182 h 3585866"/>
              <a:gd name="connsiteX4" fmla="*/ 9294857 w 9545542"/>
              <a:gd name="connsiteY4" fmla="*/ 3164299 h 3585866"/>
              <a:gd name="connsiteX5" fmla="*/ 9180444 w 9545542"/>
              <a:gd name="connsiteY5" fmla="*/ 3157864 h 3585866"/>
              <a:gd name="connsiteX6" fmla="*/ 9106019 w 9545542"/>
              <a:gd name="connsiteY6" fmla="*/ 3152135 h 3585866"/>
              <a:gd name="connsiteX7" fmla="*/ 9049036 w 9545542"/>
              <a:gd name="connsiteY7" fmla="*/ 3146819 h 3585866"/>
              <a:gd name="connsiteX8" fmla="*/ 8973142 w 9545542"/>
              <a:gd name="connsiteY8" fmla="*/ 3146856 h 3585866"/>
              <a:gd name="connsiteX9" fmla="*/ 8849178 w 9545542"/>
              <a:gd name="connsiteY9" fmla="*/ 3196893 h 3585866"/>
              <a:gd name="connsiteX10" fmla="*/ 8654822 w 9545542"/>
              <a:gd name="connsiteY10" fmla="*/ 3240734 h 3585866"/>
              <a:gd name="connsiteX11" fmla="*/ 8498334 w 9545542"/>
              <a:gd name="connsiteY11" fmla="*/ 3247156 h 3585866"/>
              <a:gd name="connsiteX12" fmla="*/ 8460890 w 9545542"/>
              <a:gd name="connsiteY12" fmla="*/ 3255812 h 3585866"/>
              <a:gd name="connsiteX13" fmla="*/ 8276867 w 9545542"/>
              <a:gd name="connsiteY13" fmla="*/ 3253903 h 3585866"/>
              <a:gd name="connsiteX14" fmla="*/ 8006421 w 9545542"/>
              <a:gd name="connsiteY14" fmla="*/ 3271628 h 3585866"/>
              <a:gd name="connsiteX15" fmla="*/ 7712599 w 9545542"/>
              <a:gd name="connsiteY15" fmla="*/ 3252671 h 3585866"/>
              <a:gd name="connsiteX16" fmla="*/ 7374530 w 9545542"/>
              <a:gd name="connsiteY16" fmla="*/ 3245192 h 3585866"/>
              <a:gd name="connsiteX17" fmla="*/ 7157547 w 9545542"/>
              <a:gd name="connsiteY17" fmla="*/ 3238559 h 3585866"/>
              <a:gd name="connsiteX18" fmla="*/ 6937241 w 9545542"/>
              <a:gd name="connsiteY18" fmla="*/ 3273268 h 3585866"/>
              <a:gd name="connsiteX19" fmla="*/ 6692993 w 9545542"/>
              <a:gd name="connsiteY19" fmla="*/ 3298845 h 3585866"/>
              <a:gd name="connsiteX20" fmla="*/ 6470348 w 9545542"/>
              <a:gd name="connsiteY20" fmla="*/ 3301118 h 3585866"/>
              <a:gd name="connsiteX21" fmla="*/ 6338595 w 9545542"/>
              <a:gd name="connsiteY21" fmla="*/ 3308643 h 3585866"/>
              <a:gd name="connsiteX22" fmla="*/ 6290841 w 9545542"/>
              <a:gd name="connsiteY22" fmla="*/ 3321185 h 3585866"/>
              <a:gd name="connsiteX23" fmla="*/ 6222611 w 9545542"/>
              <a:gd name="connsiteY23" fmla="*/ 3332190 h 3585866"/>
              <a:gd name="connsiteX24" fmla="*/ 6103974 w 9545542"/>
              <a:gd name="connsiteY24" fmla="*/ 3359104 h 3585866"/>
              <a:gd name="connsiteX25" fmla="*/ 5951751 w 9545542"/>
              <a:gd name="connsiteY25" fmla="*/ 3369893 h 3585866"/>
              <a:gd name="connsiteX26" fmla="*/ 5813362 w 9545542"/>
              <a:gd name="connsiteY26" fmla="*/ 3357730 h 3585866"/>
              <a:gd name="connsiteX27" fmla="*/ 5720775 w 9545542"/>
              <a:gd name="connsiteY27" fmla="*/ 3352890 h 3585866"/>
              <a:gd name="connsiteX28" fmla="*/ 5496239 w 9545542"/>
              <a:gd name="connsiteY28" fmla="*/ 3350411 h 3585866"/>
              <a:gd name="connsiteX29" fmla="*/ 5253234 w 9545542"/>
              <a:gd name="connsiteY29" fmla="*/ 3338147 h 3585866"/>
              <a:gd name="connsiteX30" fmla="*/ 5197143 w 9545542"/>
              <a:gd name="connsiteY30" fmla="*/ 3348937 h 3585866"/>
              <a:gd name="connsiteX31" fmla="*/ 5103055 w 9545542"/>
              <a:gd name="connsiteY31" fmla="*/ 3366515 h 3585866"/>
              <a:gd name="connsiteX32" fmla="*/ 5037223 w 9545542"/>
              <a:gd name="connsiteY32" fmla="*/ 3399463 h 3585866"/>
              <a:gd name="connsiteX33" fmla="*/ 4956772 w 9545542"/>
              <a:gd name="connsiteY33" fmla="*/ 3406312 h 3585866"/>
              <a:gd name="connsiteX34" fmla="*/ 4848099 w 9545542"/>
              <a:gd name="connsiteY34" fmla="*/ 3397926 h 3585866"/>
              <a:gd name="connsiteX35" fmla="*/ 4721047 w 9545542"/>
              <a:gd name="connsiteY35" fmla="*/ 3424464 h 3585866"/>
              <a:gd name="connsiteX36" fmla="*/ 4646270 w 9545542"/>
              <a:gd name="connsiteY36" fmla="*/ 3433154 h 3585866"/>
              <a:gd name="connsiteX37" fmla="*/ 4443643 w 9545542"/>
              <a:gd name="connsiteY37" fmla="*/ 3464075 h 3585866"/>
              <a:gd name="connsiteX38" fmla="*/ 4355784 w 9545542"/>
              <a:gd name="connsiteY38" fmla="*/ 3493545 h 3585866"/>
              <a:gd name="connsiteX39" fmla="*/ 4210879 w 9545542"/>
              <a:gd name="connsiteY39" fmla="*/ 3514212 h 3585866"/>
              <a:gd name="connsiteX40" fmla="*/ 4107410 w 9545542"/>
              <a:gd name="connsiteY40" fmla="*/ 3525304 h 3585866"/>
              <a:gd name="connsiteX41" fmla="*/ 4078085 w 9545542"/>
              <a:gd name="connsiteY41" fmla="*/ 3547095 h 3585866"/>
              <a:gd name="connsiteX42" fmla="*/ 4077665 w 9545542"/>
              <a:gd name="connsiteY42" fmla="*/ 3547500 h 3585866"/>
              <a:gd name="connsiteX43" fmla="*/ 4014783 w 9545542"/>
              <a:gd name="connsiteY43" fmla="*/ 3550510 h 3585866"/>
              <a:gd name="connsiteX44" fmla="*/ 3877006 w 9545542"/>
              <a:gd name="connsiteY44" fmla="*/ 3574175 h 3585866"/>
              <a:gd name="connsiteX45" fmla="*/ 3833600 w 9545542"/>
              <a:gd name="connsiteY45" fmla="*/ 3580368 h 3585866"/>
              <a:gd name="connsiteX46" fmla="*/ 3810470 w 9545542"/>
              <a:gd name="connsiteY46" fmla="*/ 3585866 h 3585866"/>
              <a:gd name="connsiteX47" fmla="*/ 3775797 w 9545542"/>
              <a:gd name="connsiteY47" fmla="*/ 3571623 h 3585866"/>
              <a:gd name="connsiteX48" fmla="*/ 3732435 w 9545542"/>
              <a:gd name="connsiteY48" fmla="*/ 3577800 h 3585866"/>
              <a:gd name="connsiteX49" fmla="*/ 3722337 w 9545542"/>
              <a:gd name="connsiteY49" fmla="*/ 3579797 h 3585866"/>
              <a:gd name="connsiteX50" fmla="*/ 3646487 w 9545542"/>
              <a:gd name="connsiteY50" fmla="*/ 3565931 h 3585866"/>
              <a:gd name="connsiteX51" fmla="*/ 3639092 w 9545542"/>
              <a:gd name="connsiteY51" fmla="*/ 3560366 h 3585866"/>
              <a:gd name="connsiteX52" fmla="*/ 3601057 w 9545542"/>
              <a:gd name="connsiteY52" fmla="*/ 3557947 h 3585866"/>
              <a:gd name="connsiteX53" fmla="*/ 3596731 w 9545542"/>
              <a:gd name="connsiteY53" fmla="*/ 3559424 h 3585866"/>
              <a:gd name="connsiteX54" fmla="*/ 3565211 w 9545542"/>
              <a:gd name="connsiteY54" fmla="*/ 3550905 h 3585866"/>
              <a:gd name="connsiteX55" fmla="*/ 3438818 w 9545542"/>
              <a:gd name="connsiteY55" fmla="*/ 3535884 h 3585866"/>
              <a:gd name="connsiteX56" fmla="*/ 3195787 w 9545542"/>
              <a:gd name="connsiteY56" fmla="*/ 3528000 h 3585866"/>
              <a:gd name="connsiteX57" fmla="*/ 2942689 w 9545542"/>
              <a:gd name="connsiteY57" fmla="*/ 3505496 h 3585866"/>
              <a:gd name="connsiteX58" fmla="*/ 2702702 w 9545542"/>
              <a:gd name="connsiteY58" fmla="*/ 3514208 h 3585866"/>
              <a:gd name="connsiteX59" fmla="*/ 2266673 w 9545542"/>
              <a:gd name="connsiteY59" fmla="*/ 3490122 h 3585866"/>
              <a:gd name="connsiteX60" fmla="*/ 2117084 w 9545542"/>
              <a:gd name="connsiteY60" fmla="*/ 3487966 h 3585866"/>
              <a:gd name="connsiteX61" fmla="*/ 2016859 w 9545542"/>
              <a:gd name="connsiteY61" fmla="*/ 3487150 h 3585866"/>
              <a:gd name="connsiteX62" fmla="*/ 2009912 w 9545542"/>
              <a:gd name="connsiteY62" fmla="*/ 3489437 h 3585866"/>
              <a:gd name="connsiteX63" fmla="*/ 1981919 w 9545542"/>
              <a:gd name="connsiteY63" fmla="*/ 3490787 h 3585866"/>
              <a:gd name="connsiteX64" fmla="*/ 1974255 w 9545542"/>
              <a:gd name="connsiteY64" fmla="*/ 3500921 h 3585866"/>
              <a:gd name="connsiteX65" fmla="*/ 1880702 w 9545542"/>
              <a:gd name="connsiteY65" fmla="*/ 3509706 h 3585866"/>
              <a:gd name="connsiteX66" fmla="*/ 1655539 w 9545542"/>
              <a:gd name="connsiteY66" fmla="*/ 3513685 h 3585866"/>
              <a:gd name="connsiteX67" fmla="*/ 1488909 w 9545542"/>
              <a:gd name="connsiteY67" fmla="*/ 3496703 h 3585866"/>
              <a:gd name="connsiteX68" fmla="*/ 1433160 w 9545542"/>
              <a:gd name="connsiteY68" fmla="*/ 3506093 h 3585866"/>
              <a:gd name="connsiteX69" fmla="*/ 1355329 w 9545542"/>
              <a:gd name="connsiteY69" fmla="*/ 3512642 h 3585866"/>
              <a:gd name="connsiteX70" fmla="*/ 1105234 w 9545542"/>
              <a:gd name="connsiteY70" fmla="*/ 3507283 h 3585866"/>
              <a:gd name="connsiteX71" fmla="*/ 899152 w 9545542"/>
              <a:gd name="connsiteY71" fmla="*/ 3511753 h 3585866"/>
              <a:gd name="connsiteX72" fmla="*/ 781223 w 9545542"/>
              <a:gd name="connsiteY72" fmla="*/ 3520899 h 3585866"/>
              <a:gd name="connsiteX73" fmla="*/ 531952 w 9545542"/>
              <a:gd name="connsiteY73" fmla="*/ 3495843 h 3585866"/>
              <a:gd name="connsiteX74" fmla="*/ 289151 w 9545542"/>
              <a:gd name="connsiteY74" fmla="*/ 3484386 h 3585866"/>
              <a:gd name="connsiteX75" fmla="*/ 158179 w 9545542"/>
              <a:gd name="connsiteY75" fmla="*/ 3471499 h 3585866"/>
              <a:gd name="connsiteX76" fmla="*/ 28728 w 9545542"/>
              <a:gd name="connsiteY76" fmla="*/ 3479386 h 3585866"/>
              <a:gd name="connsiteX77" fmla="*/ 0 w 9545542"/>
              <a:gd name="connsiteY77" fmla="*/ 3481059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545542" h="3585866">
                <a:moveTo>
                  <a:pt x="0" y="0"/>
                </a:moveTo>
                <a:lnTo>
                  <a:pt x="9545542" y="0"/>
                </a:lnTo>
                <a:lnTo>
                  <a:pt x="9545542" y="3142906"/>
                </a:lnTo>
                <a:lnTo>
                  <a:pt x="9465926" y="3164182"/>
                </a:lnTo>
                <a:cubicBezTo>
                  <a:pt x="9403693" y="3162781"/>
                  <a:pt x="9355150" y="3173454"/>
                  <a:pt x="9294857" y="3164299"/>
                </a:cubicBezTo>
                <a:cubicBezTo>
                  <a:pt x="9268190" y="3155904"/>
                  <a:pt x="9211726" y="3180906"/>
                  <a:pt x="9180444" y="3157864"/>
                </a:cubicBezTo>
                <a:cubicBezTo>
                  <a:pt x="9178118" y="3174606"/>
                  <a:pt x="9119079" y="3159909"/>
                  <a:pt x="9106019" y="3152135"/>
                </a:cubicBezTo>
                <a:cubicBezTo>
                  <a:pt x="9090870" y="3159441"/>
                  <a:pt x="9065418" y="3146109"/>
                  <a:pt x="9049036" y="3146819"/>
                </a:cubicBezTo>
                <a:cubicBezTo>
                  <a:pt x="9016631" y="3110204"/>
                  <a:pt x="9013030" y="3167659"/>
                  <a:pt x="8973142" y="3146856"/>
                </a:cubicBezTo>
                <a:cubicBezTo>
                  <a:pt x="8955617" y="3159285"/>
                  <a:pt x="8896199" y="3185652"/>
                  <a:pt x="8849178" y="3196893"/>
                </a:cubicBezTo>
                <a:cubicBezTo>
                  <a:pt x="8756681" y="3221445"/>
                  <a:pt x="8750285" y="3250654"/>
                  <a:pt x="8654822" y="3240734"/>
                </a:cubicBezTo>
                <a:cubicBezTo>
                  <a:pt x="8641392" y="3264436"/>
                  <a:pt x="8477867" y="3204738"/>
                  <a:pt x="8498334" y="3247156"/>
                </a:cubicBezTo>
                <a:cubicBezTo>
                  <a:pt x="8466475" y="3245083"/>
                  <a:pt x="8443131" y="3228203"/>
                  <a:pt x="8460890" y="3255812"/>
                </a:cubicBezTo>
                <a:lnTo>
                  <a:pt x="8276867" y="3253903"/>
                </a:lnTo>
                <a:cubicBezTo>
                  <a:pt x="8174863" y="3261603"/>
                  <a:pt x="8111167" y="3281921"/>
                  <a:pt x="8006421" y="3271628"/>
                </a:cubicBezTo>
                <a:cubicBezTo>
                  <a:pt x="7903825" y="3270395"/>
                  <a:pt x="7852061" y="3252297"/>
                  <a:pt x="7712599" y="3252671"/>
                </a:cubicBezTo>
                <a:cubicBezTo>
                  <a:pt x="7614385" y="3250277"/>
                  <a:pt x="7473879" y="3236234"/>
                  <a:pt x="7374530" y="3245192"/>
                </a:cubicBezTo>
                <a:cubicBezTo>
                  <a:pt x="7255601" y="3223769"/>
                  <a:pt x="7285029" y="3250265"/>
                  <a:pt x="7157547" y="3238559"/>
                </a:cubicBezTo>
                <a:cubicBezTo>
                  <a:pt x="7101811" y="3284865"/>
                  <a:pt x="7004597" y="3261794"/>
                  <a:pt x="6937241" y="3273268"/>
                </a:cubicBezTo>
                <a:cubicBezTo>
                  <a:pt x="6859816" y="3283316"/>
                  <a:pt x="6770809" y="3294204"/>
                  <a:pt x="6692993" y="3298845"/>
                </a:cubicBezTo>
                <a:cubicBezTo>
                  <a:pt x="6631360" y="3277980"/>
                  <a:pt x="6546821" y="3329199"/>
                  <a:pt x="6470348" y="3301118"/>
                </a:cubicBezTo>
                <a:cubicBezTo>
                  <a:pt x="6442211" y="3294355"/>
                  <a:pt x="6355089" y="3295209"/>
                  <a:pt x="6338595" y="3308643"/>
                </a:cubicBezTo>
                <a:cubicBezTo>
                  <a:pt x="6320427" y="3311557"/>
                  <a:pt x="6299238" y="3306799"/>
                  <a:pt x="6290841" y="3321185"/>
                </a:cubicBezTo>
                <a:cubicBezTo>
                  <a:pt x="6276968" y="3338498"/>
                  <a:pt x="6213589" y="3311765"/>
                  <a:pt x="6222611" y="3332190"/>
                </a:cubicBezTo>
                <a:cubicBezTo>
                  <a:pt x="6177609" y="3313871"/>
                  <a:pt x="6141812" y="3350141"/>
                  <a:pt x="6103974" y="3359104"/>
                </a:cubicBezTo>
                <a:cubicBezTo>
                  <a:pt x="6068529" y="3340930"/>
                  <a:pt x="6034349" y="3365323"/>
                  <a:pt x="5951751" y="3369893"/>
                </a:cubicBezTo>
                <a:cubicBezTo>
                  <a:pt x="5912772" y="3348876"/>
                  <a:pt x="5885870" y="3385599"/>
                  <a:pt x="5813362" y="3357730"/>
                </a:cubicBezTo>
                <a:cubicBezTo>
                  <a:pt x="5774866" y="3357562"/>
                  <a:pt x="5786933" y="3357443"/>
                  <a:pt x="5720775" y="3352890"/>
                </a:cubicBezTo>
                <a:cubicBezTo>
                  <a:pt x="5619828" y="3348000"/>
                  <a:pt x="5589238" y="3356166"/>
                  <a:pt x="5496239" y="3350411"/>
                </a:cubicBezTo>
                <a:cubicBezTo>
                  <a:pt x="5391898" y="3348356"/>
                  <a:pt x="5389660" y="3372469"/>
                  <a:pt x="5253234" y="3338147"/>
                </a:cubicBezTo>
                <a:cubicBezTo>
                  <a:pt x="5242496" y="3354508"/>
                  <a:pt x="5226272" y="3355753"/>
                  <a:pt x="5197143" y="3348937"/>
                </a:cubicBezTo>
                <a:cubicBezTo>
                  <a:pt x="5146679" y="3349130"/>
                  <a:pt x="5158614" y="3389131"/>
                  <a:pt x="5103055" y="3366515"/>
                </a:cubicBezTo>
                <a:cubicBezTo>
                  <a:pt x="5116481" y="3387794"/>
                  <a:pt x="5009512" y="3377760"/>
                  <a:pt x="5037223" y="3399463"/>
                </a:cubicBezTo>
                <a:cubicBezTo>
                  <a:pt x="5008477" y="3420094"/>
                  <a:pt x="4985798" y="3388256"/>
                  <a:pt x="4956772" y="3406312"/>
                </a:cubicBezTo>
                <a:cubicBezTo>
                  <a:pt x="4925249" y="3406056"/>
                  <a:pt x="4887384" y="3394901"/>
                  <a:pt x="4848099" y="3397926"/>
                </a:cubicBezTo>
                <a:cubicBezTo>
                  <a:pt x="4794214" y="3387476"/>
                  <a:pt x="4788879" y="3410487"/>
                  <a:pt x="4721047" y="3424464"/>
                </a:cubicBezTo>
                <a:cubicBezTo>
                  <a:pt x="4689058" y="3412969"/>
                  <a:pt x="4666768" y="3420063"/>
                  <a:pt x="4646270" y="3433154"/>
                </a:cubicBezTo>
                <a:cubicBezTo>
                  <a:pt x="4577277" y="3432601"/>
                  <a:pt x="4518857" y="3453569"/>
                  <a:pt x="4443643" y="3464075"/>
                </a:cubicBezTo>
                <a:cubicBezTo>
                  <a:pt x="4361028" y="3483394"/>
                  <a:pt x="4406548" y="3479019"/>
                  <a:pt x="4355784" y="3493545"/>
                </a:cubicBezTo>
                <a:lnTo>
                  <a:pt x="4210879" y="3514212"/>
                </a:lnTo>
                <a:lnTo>
                  <a:pt x="4107410" y="3525304"/>
                </a:lnTo>
                <a:lnTo>
                  <a:pt x="4078085" y="3547095"/>
                </a:lnTo>
                <a:lnTo>
                  <a:pt x="4077665" y="3547500"/>
                </a:lnTo>
                <a:lnTo>
                  <a:pt x="4014783" y="3550510"/>
                </a:lnTo>
                <a:cubicBezTo>
                  <a:pt x="3981341" y="3554957"/>
                  <a:pt x="3914964" y="3568533"/>
                  <a:pt x="3877006" y="3574175"/>
                </a:cubicBezTo>
                <a:cubicBezTo>
                  <a:pt x="3842559" y="3570074"/>
                  <a:pt x="3821366" y="3551815"/>
                  <a:pt x="3833600" y="3580368"/>
                </a:cubicBezTo>
                <a:cubicBezTo>
                  <a:pt x="3822285" y="3579831"/>
                  <a:pt x="3815372" y="3582151"/>
                  <a:pt x="3810470" y="3585866"/>
                </a:cubicBezTo>
                <a:lnTo>
                  <a:pt x="3775797" y="3571623"/>
                </a:lnTo>
                <a:lnTo>
                  <a:pt x="3732435" y="3577800"/>
                </a:lnTo>
                <a:lnTo>
                  <a:pt x="3722337" y="3579797"/>
                </a:lnTo>
                <a:lnTo>
                  <a:pt x="3646487" y="3565931"/>
                </a:lnTo>
                <a:lnTo>
                  <a:pt x="3639092" y="3560366"/>
                </a:lnTo>
                <a:cubicBezTo>
                  <a:pt x="3631159" y="3556940"/>
                  <a:pt x="3619869" y="3555355"/>
                  <a:pt x="3601057" y="3557947"/>
                </a:cubicBezTo>
                <a:lnTo>
                  <a:pt x="3596731" y="3559424"/>
                </a:lnTo>
                <a:lnTo>
                  <a:pt x="3565211" y="3550905"/>
                </a:lnTo>
                <a:cubicBezTo>
                  <a:pt x="3555038" y="3547029"/>
                  <a:pt x="3446194" y="3542149"/>
                  <a:pt x="3438818" y="3535884"/>
                </a:cubicBezTo>
                <a:cubicBezTo>
                  <a:pt x="3319631" y="3551394"/>
                  <a:pt x="3311426" y="3523871"/>
                  <a:pt x="3195787" y="3528000"/>
                </a:cubicBezTo>
                <a:cubicBezTo>
                  <a:pt x="3095636" y="3486061"/>
                  <a:pt x="3032466" y="3511605"/>
                  <a:pt x="2942689" y="3505496"/>
                </a:cubicBezTo>
                <a:cubicBezTo>
                  <a:pt x="2857180" y="3501198"/>
                  <a:pt x="2817588" y="3514769"/>
                  <a:pt x="2702702" y="3514208"/>
                </a:cubicBezTo>
                <a:cubicBezTo>
                  <a:pt x="2580976" y="3505062"/>
                  <a:pt x="2403597" y="3509922"/>
                  <a:pt x="2266673" y="3490122"/>
                </a:cubicBezTo>
                <a:cubicBezTo>
                  <a:pt x="2159091" y="3483748"/>
                  <a:pt x="2158719" y="3488460"/>
                  <a:pt x="2117084" y="3487966"/>
                </a:cubicBezTo>
                <a:cubicBezTo>
                  <a:pt x="2103238" y="3490683"/>
                  <a:pt x="2030113" y="3482739"/>
                  <a:pt x="2016859" y="3487150"/>
                </a:cubicBezTo>
                <a:lnTo>
                  <a:pt x="2009912" y="3489437"/>
                </a:lnTo>
                <a:lnTo>
                  <a:pt x="1981919" y="3490787"/>
                </a:lnTo>
                <a:lnTo>
                  <a:pt x="1974255" y="3500921"/>
                </a:lnTo>
                <a:lnTo>
                  <a:pt x="1880702" y="3509706"/>
                </a:lnTo>
                <a:cubicBezTo>
                  <a:pt x="1818507" y="3485036"/>
                  <a:pt x="1765403" y="3514467"/>
                  <a:pt x="1655539" y="3513685"/>
                </a:cubicBezTo>
                <a:cubicBezTo>
                  <a:pt x="1626425" y="3505164"/>
                  <a:pt x="1510560" y="3484421"/>
                  <a:pt x="1488909" y="3496703"/>
                </a:cubicBezTo>
                <a:cubicBezTo>
                  <a:pt x="1468188" y="3498430"/>
                  <a:pt x="1446170" y="3492347"/>
                  <a:pt x="1433160" y="3506093"/>
                </a:cubicBezTo>
                <a:cubicBezTo>
                  <a:pt x="1413367" y="3522393"/>
                  <a:pt x="1350799" y="3491785"/>
                  <a:pt x="1355329" y="3512642"/>
                </a:cubicBezTo>
                <a:cubicBezTo>
                  <a:pt x="1300675" y="3512841"/>
                  <a:pt x="1181263" y="3507431"/>
                  <a:pt x="1105234" y="3507283"/>
                </a:cubicBezTo>
                <a:cubicBezTo>
                  <a:pt x="1067959" y="3483915"/>
                  <a:pt x="958140" y="3516071"/>
                  <a:pt x="899152" y="3511753"/>
                </a:cubicBezTo>
                <a:cubicBezTo>
                  <a:pt x="847367" y="3513355"/>
                  <a:pt x="842424" y="3525551"/>
                  <a:pt x="781223" y="3520899"/>
                </a:cubicBezTo>
                <a:cubicBezTo>
                  <a:pt x="672113" y="3516943"/>
                  <a:pt x="632573" y="3507522"/>
                  <a:pt x="531952" y="3495843"/>
                </a:cubicBezTo>
                <a:cubicBezTo>
                  <a:pt x="417900" y="3487112"/>
                  <a:pt x="416636" y="3499212"/>
                  <a:pt x="289151" y="3484386"/>
                </a:cubicBezTo>
                <a:cubicBezTo>
                  <a:pt x="259746" y="3479943"/>
                  <a:pt x="188372" y="3480136"/>
                  <a:pt x="158179" y="3471499"/>
                </a:cubicBezTo>
                <a:cubicBezTo>
                  <a:pt x="137066" y="3473876"/>
                  <a:pt x="83165" y="3476495"/>
                  <a:pt x="28728" y="3479386"/>
                </a:cubicBezTo>
                <a:lnTo>
                  <a:pt x="0" y="348105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0EB95-CA56-4047-B146-F38C8DE8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696" y="1891117"/>
            <a:ext cx="8258608" cy="1612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Благодаря за вниманието!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099F2679-BBAB-4AFA-A29E-42740114D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1185614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3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AE921-4BE7-47C6-8696-8B4B48DC2B1E}"/>
              </a:ext>
            </a:extLst>
          </p:cNvPr>
          <p:cNvSpPr txBox="1"/>
          <p:nvPr/>
        </p:nvSpPr>
        <p:spPr>
          <a:xfrm>
            <a:off x="355037" y="2844223"/>
            <a:ext cx="17936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Bahnschrift Light SemiCondensed" panose="020B0502040204020203" pitchFamily="34" charset="0"/>
              </a:rPr>
              <a:t>Разгъвка </a:t>
            </a:r>
          </a:p>
          <a:p>
            <a:r>
              <a:rPr lang="bg-BG" sz="2400" dirty="0">
                <a:latin typeface="Bahnschrift Light SemiCondensed" panose="020B0502040204020203" pitchFamily="34" charset="0"/>
              </a:rPr>
              <a:t>на етикета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bg-BG" sz="2200" dirty="0">
                <a:latin typeface="Bahnschrift Light SemiCondensed" panose="020B0502040204020203" pitchFamily="34" charset="0"/>
              </a:rPr>
              <a:t>Лавандула</a:t>
            </a:r>
            <a:endParaRPr lang="en-GB" sz="2200" dirty="0">
              <a:latin typeface="Bahnschrift Light SemiCondense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75449-48FE-4CED-9B8C-0DA19BE33D54}"/>
              </a:ext>
            </a:extLst>
          </p:cNvPr>
          <p:cNvSpPr/>
          <p:nvPr/>
        </p:nvSpPr>
        <p:spPr>
          <a:xfrm>
            <a:off x="2400300" y="-1"/>
            <a:ext cx="9791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FC38872-14A8-416D-8F83-FAF704B16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36" y="1063869"/>
            <a:ext cx="9081627" cy="51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D9F2C0-EF4F-4210-B4A0-1D078EEF8DA8}"/>
              </a:ext>
            </a:extLst>
          </p:cNvPr>
          <p:cNvSpPr txBox="1"/>
          <p:nvPr/>
        </p:nvSpPr>
        <p:spPr>
          <a:xfrm>
            <a:off x="355036" y="2844224"/>
            <a:ext cx="1621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Bahnschrift Light SemiCondensed" panose="020B0502040204020203" pitchFamily="34" charset="0"/>
              </a:rPr>
              <a:t>Разгъвка </a:t>
            </a:r>
          </a:p>
          <a:p>
            <a:r>
              <a:rPr lang="bg-BG" sz="2400" dirty="0">
                <a:latin typeface="Bahnschrift Light SemiCondensed" panose="020B0502040204020203" pitchFamily="34" charset="0"/>
              </a:rPr>
              <a:t>на етикета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bg-BG" sz="2200" dirty="0">
                <a:latin typeface="Bahnschrift Light SemiCondensed" panose="020B0502040204020203" pitchFamily="34" charset="0"/>
              </a:rPr>
              <a:t>Шипка</a:t>
            </a:r>
            <a:endParaRPr lang="en-GB" sz="2200" dirty="0">
              <a:latin typeface="Bahnschrift Light SemiCondense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D7C2F0-3B3D-4C32-9757-49F9ECEB3F32}"/>
              </a:ext>
            </a:extLst>
          </p:cNvPr>
          <p:cNvSpPr/>
          <p:nvPr/>
        </p:nvSpPr>
        <p:spPr>
          <a:xfrm>
            <a:off x="2400301" y="0"/>
            <a:ext cx="9791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77B4EC5C-5DF3-419F-91A0-B0AD8CEAD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38" y="1067252"/>
            <a:ext cx="9081626" cy="51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2B432-ED36-4B65-9925-187BEE59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285" y="1264333"/>
            <a:ext cx="2971800" cy="432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i="0" dirty="0" err="1">
                <a:solidFill>
                  <a:srgbClr val="FFFFFF"/>
                </a:solidFill>
                <a:effectLst/>
                <a:latin typeface="Bahnschrift Light SemiCondensed" panose="020B0502040204020203" pitchFamily="34" charset="0"/>
              </a:rPr>
              <a:t>Вграден</a:t>
            </a:r>
            <a:r>
              <a:rPr lang="en-US" sz="3300" b="0" i="0" dirty="0">
                <a:solidFill>
                  <a:srgbClr val="FFFFFF"/>
                </a:solidFill>
                <a:effectLst/>
                <a:latin typeface="Bahnschrift Light SemiCondensed" panose="020B0502040204020203" pitchFamily="34" charset="0"/>
              </a:rPr>
              <a:t> </a:t>
            </a:r>
            <a:r>
              <a:rPr lang="en-US" sz="3300" b="0" i="0" dirty="0" err="1">
                <a:solidFill>
                  <a:srgbClr val="FFFFFF"/>
                </a:solidFill>
                <a:effectLst/>
                <a:latin typeface="Bahnschrift Light SemiCondensed" panose="020B0502040204020203" pitchFamily="34" charset="0"/>
              </a:rPr>
              <a:t>етикет</a:t>
            </a:r>
            <a:r>
              <a:rPr lang="en-US" sz="3300" b="0" i="0" dirty="0">
                <a:solidFill>
                  <a:srgbClr val="FFFFFF"/>
                </a:solidFill>
                <a:effectLst/>
                <a:latin typeface="Bahnschrift Light SemiCondensed" panose="020B0502040204020203" pitchFamily="34" charset="0"/>
              </a:rPr>
              <a:t> в </a:t>
            </a:r>
            <a:r>
              <a:rPr lang="en-US" sz="3300" b="0" i="0" dirty="0" err="1">
                <a:solidFill>
                  <a:srgbClr val="FFFFFF"/>
                </a:solidFill>
                <a:effectLst/>
                <a:latin typeface="Bahnschrift Light SemiCondensed" panose="020B0502040204020203" pitchFamily="34" charset="0"/>
              </a:rPr>
              <a:t>реалистично</a:t>
            </a:r>
            <a:r>
              <a:rPr lang="en-US" sz="3300" b="0" i="0" dirty="0">
                <a:solidFill>
                  <a:srgbClr val="FFFFFF"/>
                </a:solidFill>
                <a:effectLst/>
                <a:latin typeface="Bahnschrift Light SemiCondensed" panose="020B0502040204020203" pitchFamily="34" charset="0"/>
              </a:rPr>
              <a:t> </a:t>
            </a:r>
            <a:r>
              <a:rPr lang="en-US" sz="3300" b="0" i="0" dirty="0" err="1">
                <a:solidFill>
                  <a:srgbClr val="FFFFFF"/>
                </a:solidFill>
                <a:effectLst/>
                <a:latin typeface="Bahnschrift Light SemiCondensed" panose="020B0502040204020203" pitchFamily="34" charset="0"/>
              </a:rPr>
              <a:t>изображение</a:t>
            </a:r>
            <a:endParaRPr lang="en-US" sz="3300" dirty="0">
              <a:solidFill>
                <a:srgbClr val="FFFFFF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hite, counter&#10;&#10;Description automatically generated">
            <a:extLst>
              <a:ext uri="{FF2B5EF4-FFF2-40B4-BE49-F238E27FC236}">
                <a16:creationId xmlns:a16="http://schemas.microsoft.com/office/drawing/2014/main" id="{BD294610-628F-4F6B-B6FC-21F0B7A15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" r="4648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7841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E8E64-85D8-4908-A81F-826D051E06A3}"/>
              </a:ext>
            </a:extLst>
          </p:cNvPr>
          <p:cNvSpPr txBox="1"/>
          <p:nvPr/>
        </p:nvSpPr>
        <p:spPr>
          <a:xfrm>
            <a:off x="8041322" y="2924174"/>
            <a:ext cx="3822934" cy="1009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Разгъвка</a:t>
            </a:r>
            <a:r>
              <a:rPr lang="en-US" sz="28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на</a:t>
            </a:r>
            <a:r>
              <a:rPr lang="en-US" sz="28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опаковката</a:t>
            </a:r>
            <a:endParaRPr lang="en-US" sz="2800" dirty="0">
              <a:solidFill>
                <a:schemeClr val="tx1">
                  <a:lumMod val="95000"/>
                  <a:lumOff val="5000"/>
                  <a:alpha val="60000"/>
                </a:schemeClr>
              </a:solidFill>
              <a:latin typeface="Bahnschrift Light SemiCondensed" panose="020B0502040204020203" pitchFamily="34" charset="0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Роза</a:t>
            </a:r>
            <a:endParaRPr lang="en-US" sz="2800" dirty="0">
              <a:solidFill>
                <a:schemeClr val="tx1">
                  <a:lumMod val="95000"/>
                  <a:lumOff val="5000"/>
                  <a:alpha val="6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21" name="Picture 2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A8CF38-3E76-4A33-B9D7-AE50A3F2C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 b="4722"/>
          <a:stretch/>
        </p:blipFill>
        <p:spPr>
          <a:xfrm>
            <a:off x="552700" y="149759"/>
            <a:ext cx="6608177" cy="65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AE13FF-86F7-4C51-AF8A-20AB8229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b="5417"/>
          <a:stretch/>
        </p:blipFill>
        <p:spPr>
          <a:xfrm>
            <a:off x="630555" y="236007"/>
            <a:ext cx="6452468" cy="6385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FD0C3-8E1A-4ADD-86AC-D76747866BE7}"/>
              </a:ext>
            </a:extLst>
          </p:cNvPr>
          <p:cNvSpPr txBox="1"/>
          <p:nvPr/>
        </p:nvSpPr>
        <p:spPr>
          <a:xfrm>
            <a:off x="8050847" y="3024186"/>
            <a:ext cx="3803884" cy="809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Разгъвка</a:t>
            </a:r>
            <a:r>
              <a:rPr lang="en-US" sz="2800" dirty="0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на</a:t>
            </a:r>
            <a:r>
              <a:rPr lang="en-US" sz="2800" dirty="0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опаковката</a:t>
            </a:r>
            <a:endParaRPr lang="en-US" sz="2800" dirty="0">
              <a:solidFill>
                <a:schemeClr val="tx1">
                  <a:alpha val="60000"/>
                </a:schemeClr>
              </a:solidFill>
              <a:latin typeface="Bahnschrift Light SemiCondensed" panose="020B0502040204020203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Лавандула</a:t>
            </a:r>
            <a:endParaRPr lang="en-US" sz="2800" dirty="0">
              <a:solidFill>
                <a:schemeClr val="tx1">
                  <a:alpha val="60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7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751C9B6-596C-4D8F-A68D-5389589E6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 b="4583"/>
          <a:stretch/>
        </p:blipFill>
        <p:spPr>
          <a:xfrm>
            <a:off x="610387" y="174096"/>
            <a:ext cx="6492803" cy="6509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F6772-7D55-4737-8359-BB2BB63B8636}"/>
              </a:ext>
            </a:extLst>
          </p:cNvPr>
          <p:cNvSpPr txBox="1"/>
          <p:nvPr/>
        </p:nvSpPr>
        <p:spPr>
          <a:xfrm>
            <a:off x="8112760" y="3033712"/>
            <a:ext cx="3680059" cy="790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Разгъвка</a:t>
            </a:r>
            <a:r>
              <a:rPr lang="en-US" sz="2800" dirty="0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на</a:t>
            </a:r>
            <a:r>
              <a:rPr lang="en-US" sz="2800" dirty="0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опаковката</a:t>
            </a:r>
            <a:endParaRPr lang="en-US" sz="2800" dirty="0">
              <a:solidFill>
                <a:schemeClr val="tx1">
                  <a:alpha val="60000"/>
                </a:schemeClr>
              </a:solidFill>
              <a:latin typeface="Bahnschrift Light SemiCondensed" panose="020B0502040204020203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alpha val="60000"/>
                  </a:schemeClr>
                </a:solidFill>
                <a:latin typeface="Bahnschrift Light SemiCondensed" panose="020B0502040204020203" pitchFamily="34" charset="0"/>
              </a:rPr>
              <a:t>Шипка</a:t>
            </a:r>
            <a:endParaRPr lang="en-US" sz="2800" dirty="0">
              <a:solidFill>
                <a:schemeClr val="tx1">
                  <a:alpha val="60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3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270</TotalTime>
  <Words>334</Words>
  <Application>Microsoft Office PowerPoint</Application>
  <PresentationFormat>Widescreen</PresentationFormat>
  <Paragraphs>70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Meiryo</vt:lpstr>
      <vt:lpstr>Arial</vt:lpstr>
      <vt:lpstr>Bahnschrift Light SemiCondensed</vt:lpstr>
      <vt:lpstr>Calibri</vt:lpstr>
      <vt:lpstr>Calibri Light</vt:lpstr>
      <vt:lpstr>Wingdings</vt:lpstr>
      <vt:lpstr>Office Theme</vt:lpstr>
      <vt:lpstr>PowerPoint Presentation</vt:lpstr>
      <vt:lpstr>Съдържание:</vt:lpstr>
      <vt:lpstr>PowerPoint Presentation</vt:lpstr>
      <vt:lpstr>PowerPoint Presentation</vt:lpstr>
      <vt:lpstr>PowerPoint Presentation</vt:lpstr>
      <vt:lpstr>Вграден етикет в реалистично изображение</vt:lpstr>
      <vt:lpstr>PowerPoint Presentation</vt:lpstr>
      <vt:lpstr>PowerPoint Presentation</vt:lpstr>
      <vt:lpstr>PowerPoint Presentation</vt:lpstr>
      <vt:lpstr>PowerPoint Presentation</vt:lpstr>
      <vt:lpstr>Комбинация шишенце с етикет и опаковка(Роза-Предна част-Английски)</vt:lpstr>
      <vt:lpstr>PowerPoint Presentation</vt:lpstr>
      <vt:lpstr>PowerPoint Presentation</vt:lpstr>
      <vt:lpstr>PowerPoint Presentation</vt:lpstr>
      <vt:lpstr>Комбинация шишенце с етикет и опаковка(Лавандула-Предна част-Английски)</vt:lpstr>
      <vt:lpstr>Комбинация шишенце с етикет и опаковка(Лавандула-Задна част-Английски)</vt:lpstr>
      <vt:lpstr>Комбинация шишенце с етикет и опаковка(Лавандула-Предна част-Български)</vt:lpstr>
      <vt:lpstr>Комбинация шишенце с етикет и опаковка(Лавандула-Задна част-Български)</vt:lpstr>
      <vt:lpstr>Комбинация шишенце с етикет и опаковка(Шипка-Предна част-Английски)</vt:lpstr>
      <vt:lpstr>Комбинация шишенце с етикет и опаковка(Шипка-Задна част-Английски)</vt:lpstr>
      <vt:lpstr>Комбинация шишенце с етикет и опаковка(Шипка-Предна част-Български)</vt:lpstr>
      <vt:lpstr>Комбинация шишенце с етикет и опаковка(Шипка-Задна част-Български)</vt:lpstr>
      <vt:lpstr>Серия „Омая“</vt:lpstr>
      <vt:lpstr>PowerPoint Presentation</vt:lpstr>
      <vt:lpstr>PowerPoint Presentation</vt:lpstr>
      <vt:lpstr>PowerPoint Presentation</vt:lpstr>
      <vt:lpstr>PowerPoint Presentation</vt:lpstr>
      <vt:lpstr>Визуализация на билборда Лавандула </vt:lpstr>
      <vt:lpstr>PowerPoint Presentation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Tsvetelina Yordanova</dc:creator>
  <cp:lastModifiedBy>Tsvetelina Yordanova</cp:lastModifiedBy>
  <cp:revision>6</cp:revision>
  <dcterms:created xsi:type="dcterms:W3CDTF">2022-03-20T12:45:43Z</dcterms:created>
  <dcterms:modified xsi:type="dcterms:W3CDTF">2024-03-22T08:37:35Z</dcterms:modified>
</cp:coreProperties>
</file>